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4"/>
  </p:notesMasterIdLst>
  <p:sldIdLst>
    <p:sldId id="256" r:id="rId2"/>
    <p:sldId id="258" r:id="rId3"/>
    <p:sldId id="259" r:id="rId4"/>
    <p:sldId id="299" r:id="rId5"/>
    <p:sldId id="262" r:id="rId6"/>
    <p:sldId id="300" r:id="rId7"/>
    <p:sldId id="319" r:id="rId8"/>
    <p:sldId id="302" r:id="rId9"/>
    <p:sldId id="260" r:id="rId10"/>
    <p:sldId id="304" r:id="rId11"/>
    <p:sldId id="267" r:id="rId12"/>
    <p:sldId id="306" r:id="rId13"/>
    <p:sldId id="307" r:id="rId14"/>
    <p:sldId id="320" r:id="rId15"/>
    <p:sldId id="321" r:id="rId16"/>
    <p:sldId id="322" r:id="rId17"/>
    <p:sldId id="308" r:id="rId18"/>
    <p:sldId id="315" r:id="rId19"/>
    <p:sldId id="309" r:id="rId20"/>
    <p:sldId id="310" r:id="rId21"/>
    <p:sldId id="261" r:id="rId22"/>
    <p:sldId id="312" r:id="rId23"/>
    <p:sldId id="317" r:id="rId24"/>
    <p:sldId id="318" r:id="rId25"/>
    <p:sldId id="311" r:id="rId26"/>
    <p:sldId id="271" r:id="rId27"/>
    <p:sldId id="314" r:id="rId28"/>
    <p:sldId id="274" r:id="rId29"/>
    <p:sldId id="277" r:id="rId30"/>
    <p:sldId id="316" r:id="rId31"/>
    <p:sldId id="323" r:id="rId32"/>
    <p:sldId id="298" r:id="rId33"/>
  </p:sldIdLst>
  <p:sldSz cx="9144000" cy="5143500" type="screen16x9"/>
  <p:notesSz cx="6858000" cy="9144000"/>
  <p:embeddedFontLst>
    <p:embeddedFont>
      <p:font typeface="Exo 2"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Nunito Light" panose="020B0604020202020204" charset="0"/>
      <p:regular r:id="rId43"/>
    </p:embeddedFont>
    <p:embeddedFont>
      <p:font typeface="Roboto Condensed Light"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263" autoAdjust="0"/>
    <p:restoredTop sz="73700" autoAdjust="0"/>
  </p:normalViewPr>
  <p:slideViewPr>
    <p:cSldViewPr snapToGrid="0">
      <p:cViewPr varScale="1">
        <p:scale>
          <a:sx n="87" d="100"/>
          <a:sy n="87" d="100"/>
        </p:scale>
        <p:origin x="93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a:t>
            </a:r>
            <a:r>
              <a:rPr lang="fr-FR" baseline="0" dirty="0"/>
              <a:t> notre table finale, une ligne correspond à un usager impliqué dans un accident corporel, parmi les variables, on retrouve les </a:t>
            </a:r>
            <a:r>
              <a:rPr lang="fr-FR" sz="1100" dirty="0">
                <a:uFill>
                  <a:noFill/>
                </a:uFill>
              </a:rPr>
              <a:t>caractéristiques de la personne</a:t>
            </a:r>
            <a:r>
              <a:rPr lang="fr-FR" sz="1100" baseline="0" dirty="0">
                <a:uFill>
                  <a:noFill/>
                </a:uFill>
              </a:rPr>
              <a:t> elle-même</a:t>
            </a: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30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43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500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 découpage de données est assez classique</a:t>
            </a:r>
            <a:r>
              <a:rPr lang="fr-FR" baseline="0" dirty="0"/>
              <a:t> : </a:t>
            </a:r>
            <a:endParaRPr lang="fr-FR" dirty="0"/>
          </a:p>
          <a:p>
            <a:pPr marL="158750" indent="0">
              <a:buNone/>
            </a:pPr>
            <a:endParaRPr lang="fr-FR" dirty="0"/>
          </a:p>
          <a:p>
            <a:pPr marL="158750" indent="0">
              <a:buNone/>
            </a:pPr>
            <a:r>
              <a:rPr lang="fr-FR" dirty="0"/>
              <a:t>Par la suite nous avons </a:t>
            </a:r>
            <a:r>
              <a:rPr lang="fr-FR" baseline="0" dirty="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https://recipes.tidymodels.org/reference/index.html</a:t>
            </a:r>
          </a:p>
          <a:p>
            <a:pPr marL="0" lvl="0" indent="0" algn="l" rtl="0">
              <a:spcBef>
                <a:spcPts val="0"/>
              </a:spcBef>
              <a:spcAft>
                <a:spcPts val="0"/>
              </a:spcAft>
              <a:buNone/>
            </a:pPr>
            <a:r>
              <a:rPr lang="fr-FR" dirty="0"/>
              <a:t>Pour la 1ere</a:t>
            </a:r>
            <a:r>
              <a:rPr lang="fr-FR" baseline="0" dirty="0"/>
              <a:t> partie de </a:t>
            </a:r>
            <a:r>
              <a:rPr lang="fr-FR" dirty="0"/>
              <a:t>travail de </a:t>
            </a:r>
            <a:r>
              <a:rPr lang="fr-FR" dirty="0" err="1"/>
              <a:t>Feature</a:t>
            </a:r>
            <a:r>
              <a:rPr lang="fr-FR" dirty="0"/>
              <a:t> engineering et modélisation,</a:t>
            </a:r>
            <a:r>
              <a:rPr lang="fr-FR" baseline="0" dirty="0"/>
              <a:t> nous avons tenté </a:t>
            </a:r>
            <a:r>
              <a:rPr lang="fr-FR" dirty="0"/>
              <a:t>les</a:t>
            </a:r>
            <a:r>
              <a:rPr lang="fr-FR" baseline="0" dirty="0"/>
              <a:t> workflow de </a:t>
            </a:r>
            <a:r>
              <a:rPr lang="fr-FR" baseline="0" dirty="0" err="1"/>
              <a:t>tidymodel</a:t>
            </a:r>
            <a:endParaRPr lang="fr-FR" baseline="0" dirty="0"/>
          </a:p>
          <a:p>
            <a:pPr marL="0" lvl="0" indent="0" algn="l" rtl="0">
              <a:spcBef>
                <a:spcPts val="0"/>
              </a:spcBef>
              <a:spcAft>
                <a:spcPts val="0"/>
              </a:spcAft>
              <a:buNone/>
            </a:pPr>
            <a:r>
              <a:rPr lang="fr-FR" baseline="0" dirty="0"/>
              <a:t>Nous avons préparé 5 recette</a:t>
            </a:r>
          </a:p>
          <a:p>
            <a:pPr marL="0" lvl="0" indent="0" algn="l" rtl="0">
              <a:spcBef>
                <a:spcPts val="0"/>
              </a:spcBef>
              <a:spcAft>
                <a:spcPts val="0"/>
              </a:spcAft>
              <a:buNone/>
            </a:pPr>
            <a:endParaRPr lang="fr-FR"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3. Dans la recette </a:t>
            </a:r>
            <a:r>
              <a:rPr lang="fr-FR" baseline="0" dirty="0" err="1"/>
              <a:t>Spline</a:t>
            </a:r>
            <a:r>
              <a:rPr lang="fr-FR" baseline="0" dirty="0"/>
              <a:t>, nous avons utiliser la </a:t>
            </a:r>
            <a:r>
              <a:rPr lang="fr-FR" b="1" dirty="0"/>
              <a:t>Natural </a:t>
            </a:r>
            <a:r>
              <a:rPr lang="fr-FR" b="1" dirty="0" err="1"/>
              <a:t>Spline</a:t>
            </a:r>
            <a:r>
              <a:rPr lang="fr-FR" b="1" dirty="0"/>
              <a:t> Basis </a:t>
            </a:r>
            <a:r>
              <a:rPr lang="fr-FR" b="1" dirty="0" err="1"/>
              <a:t>Functions</a:t>
            </a:r>
            <a:r>
              <a:rPr lang="fr-FR" b="1" baseline="0" dirty="0"/>
              <a:t> </a:t>
            </a:r>
            <a:r>
              <a:rPr lang="fr-FR" baseline="0" dirty="0"/>
              <a:t>intégrée dans </a:t>
            </a:r>
            <a:r>
              <a:rPr lang="fr-FR" baseline="0" dirty="0" err="1"/>
              <a:t>tidymodel</a:t>
            </a:r>
            <a:r>
              <a:rPr lang="fr-FR" baseline="0" dirty="0"/>
              <a:t>. Le principe est d’</a:t>
            </a:r>
            <a:r>
              <a:rPr lang="fr-FR" baseline="0" dirty="0">
                <a:solidFill>
                  <a:srgbClr val="434343"/>
                </a:solidFill>
                <a:uFill>
                  <a:noFill/>
                </a:uFill>
                <a:latin typeface="Roboto Condensed Light"/>
                <a:ea typeface="Roboto Condensed Light"/>
                <a:cs typeface="Roboto Condensed Light"/>
              </a:rPr>
              <a:t>utiliser le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pour </a:t>
            </a:r>
            <a:r>
              <a:rPr lang="fr-FR" baseline="0" dirty="0" err="1">
                <a:solidFill>
                  <a:srgbClr val="434343"/>
                </a:solidFill>
                <a:uFill>
                  <a:noFill/>
                </a:uFill>
                <a:latin typeface="Roboto Condensed Light"/>
                <a:ea typeface="Roboto Condensed Light"/>
                <a:cs typeface="Roboto Condensed Light"/>
              </a:rPr>
              <a:t>determiner</a:t>
            </a:r>
            <a:r>
              <a:rPr lang="fr-FR" baseline="0" dirty="0">
                <a:solidFill>
                  <a:srgbClr val="434343"/>
                </a:solidFill>
                <a:uFill>
                  <a:noFill/>
                </a:uFill>
                <a:latin typeface="Roboto Condensed Light"/>
                <a:ea typeface="Roboto Condensed Light"/>
                <a:cs typeface="Roboto Condensed Light"/>
              </a:rPr>
              <a:t> le </a:t>
            </a:r>
            <a:r>
              <a:rPr lang="fr-FR" baseline="0" dirty="0" err="1">
                <a:solidFill>
                  <a:srgbClr val="434343"/>
                </a:solidFill>
                <a:uFill>
                  <a:noFill/>
                </a:uFill>
                <a:latin typeface="Roboto Condensed Light"/>
                <a:ea typeface="Roboto Condensed Light"/>
                <a:cs typeface="Roboto Condensed Light"/>
              </a:rPr>
              <a:t>degree</a:t>
            </a:r>
            <a:r>
              <a:rPr lang="fr-FR" baseline="0" dirty="0">
                <a:solidFill>
                  <a:srgbClr val="434343"/>
                </a:solidFill>
                <a:uFill>
                  <a:noFill/>
                </a:uFill>
                <a:latin typeface="Roboto Condensed Light"/>
                <a:ea typeface="Roboto Condensed Light"/>
                <a:cs typeface="Roboto Condensed Light"/>
              </a:rPr>
              <a:t> de liberté. </a:t>
            </a:r>
            <a:r>
              <a:rPr lang="en-US" dirty="0"/>
              <a:t>As the degrees of freedom for a natural spline increase, more flexible and complex curves can be generated.</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Nous avons choisi de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a:solidFill>
                  <a:srgbClr val="434343"/>
                </a:solidFill>
                <a:uFill>
                  <a:noFill/>
                </a:uFill>
                <a:latin typeface="Roboto Condensed Light"/>
                <a:ea typeface="Roboto Condensed Light"/>
                <a:cs typeface="Roboto Condensed Light"/>
              </a:rPr>
              <a:t>spline</a:t>
            </a:r>
            <a:r>
              <a:rPr lang="fr-FR" baseline="0" dirty="0">
                <a:solidFill>
                  <a:srgbClr val="434343"/>
                </a:solidFill>
                <a:uFill>
                  <a:noFill/>
                </a:uFill>
                <a:latin typeface="Roboto Condensed Light"/>
                <a:ea typeface="Roboto Condensed Light"/>
                <a:cs typeface="Roboto Condensed Light"/>
              </a:rPr>
              <a:t> de </a:t>
            </a:r>
            <a:r>
              <a:rPr lang="fr-FR" baseline="0" dirty="0" err="1">
                <a:solidFill>
                  <a:srgbClr val="434343"/>
                </a:solidFill>
                <a:uFill>
                  <a:noFill/>
                </a:uFill>
                <a:latin typeface="Roboto Condensed Light"/>
                <a:ea typeface="Roboto Condensed Light"/>
                <a:cs typeface="Roboto Condensed Light"/>
              </a:rPr>
              <a:t>tidymodel</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rPr>
              <a:t>5. Pour terminer, nous sommes sortie de </a:t>
            </a:r>
            <a:r>
              <a:rPr lang="fr-FR" baseline="0" dirty="0" err="1">
                <a:solidFill>
                  <a:srgbClr val="434343"/>
                </a:solidFill>
                <a:uFill>
                  <a:noFill/>
                </a:uFill>
                <a:latin typeface="Roboto Condensed Light"/>
                <a:ea typeface="Roboto Condensed Light"/>
              </a:rPr>
              <a:t>tidymodel</a:t>
            </a:r>
            <a:r>
              <a:rPr lang="fr-FR" baseline="0" dirty="0">
                <a:solidFill>
                  <a:srgbClr val="434343"/>
                </a:solidFill>
                <a:uFill>
                  <a:noFill/>
                </a:uFill>
                <a:latin typeface="Roboto Condensed Light"/>
                <a:ea typeface="Roboto Condensed Light"/>
              </a:rPr>
              <a:t> et avons codé à la main la fonction de </a:t>
            </a:r>
            <a:r>
              <a:rPr lang="fr-FR" baseline="0" dirty="0" err="1">
                <a:solidFill>
                  <a:srgbClr val="434343"/>
                </a:solidFill>
                <a:uFill>
                  <a:noFill/>
                </a:uFill>
                <a:latin typeface="Roboto Condensed Light"/>
                <a:ea typeface="Roboto Condensed Light"/>
              </a:rPr>
              <a:t>Spine</a:t>
            </a:r>
            <a:r>
              <a:rPr lang="fr-FR" baseline="0" dirty="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lieu de fixer</a:t>
            </a:r>
            <a:r>
              <a:rPr lang="fr-FR" baseline="0" dirty="0"/>
              <a:t> à priori les valeurs de </a:t>
            </a:r>
            <a:r>
              <a:rPr lang="fr-FR" baseline="0" dirty="0" err="1"/>
              <a:t>differents</a:t>
            </a:r>
            <a:r>
              <a:rPr lang="fr-FR" baseline="0" dirty="0"/>
              <a:t> </a:t>
            </a:r>
            <a:r>
              <a:rPr lang="fr-FR" baseline="0" dirty="0" err="1"/>
              <a:t>hyperparamètres</a:t>
            </a:r>
            <a:r>
              <a:rPr lang="fr-FR" baseline="0" dirty="0"/>
              <a:t> (comme le nb d’arbre, le profondeur d’arbre, le nombres d’</a:t>
            </a:r>
            <a:r>
              <a:rPr lang="fr-FR" baseline="0" dirty="0" err="1"/>
              <a:t>epochs</a:t>
            </a:r>
            <a:r>
              <a:rPr lang="fr-FR" baseline="0" dirty="0"/>
              <a:t>), nous avons choisi également de d’utiliser le </a:t>
            </a:r>
            <a:r>
              <a:rPr lang="fr-FR" baseline="0" dirty="0" err="1"/>
              <a:t>tuning</a:t>
            </a:r>
            <a:r>
              <a:rPr lang="fr-FR" baseline="0" dirty="0"/>
              <a:t> afin de trouver les paramètres les plus performants</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Plusieurs approches existent, dont la recherche par quadrillage (</a:t>
            </a:r>
            <a:r>
              <a:rPr lang="fr-FR" dirty="0" err="1"/>
              <a:t>Grid</a:t>
            </a:r>
            <a:r>
              <a:rPr lang="fr-FR" dirty="0"/>
              <a:t> </a:t>
            </a:r>
            <a:r>
              <a:rPr lang="fr-FR" dirty="0" err="1"/>
              <a:t>Search</a:t>
            </a:r>
            <a:r>
              <a:rPr lang="fr-FR" dirty="0"/>
              <a:t>) : une liste de possibilités est établie pour chaque </a:t>
            </a:r>
            <a:r>
              <a:rPr lang="fr-FR" dirty="0" err="1"/>
              <a:t>hyperparamètre</a:t>
            </a:r>
            <a:r>
              <a:rPr lang="fr-FR" dirty="0"/>
              <a:t>. Le modèle sera entraîné pour chaque combinaison, son score calculé à chaque fois. La combinaison qui atteint le score le plus élevé sera l’</a:t>
            </a:r>
            <a:r>
              <a:rPr lang="fr-FR" dirty="0" err="1"/>
              <a:t>hyperparamètre</a:t>
            </a:r>
            <a:r>
              <a:rPr lang="fr-FR" dirty="0"/>
              <a:t> choisi.</a:t>
            </a:r>
            <a:endParaRPr lang="fr-FR" baseline="0" dirty="0"/>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MARS Régression multivariée par </a:t>
            </a:r>
            <a:r>
              <a:rPr lang="fr-FR" dirty="0" err="1"/>
              <a:t>spline</a:t>
            </a:r>
            <a:r>
              <a:rPr lang="fr-FR" dirty="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a:t>
            </a:r>
            <a:r>
              <a:rPr lang="fr-FR" baseline="0" dirty="0"/>
              <a:t> nous avons utiliser le </a:t>
            </a:r>
            <a:r>
              <a:rPr lang="fr-FR" baseline="0" dirty="0" err="1"/>
              <a:t>workflowsets</a:t>
            </a:r>
            <a:r>
              <a:rPr lang="fr-FR" baseline="0" dirty="0"/>
              <a:t> proposé par </a:t>
            </a:r>
            <a:r>
              <a:rPr lang="fr-FR" baseline="0" dirty="0" err="1"/>
              <a:t>Tidymodel</a:t>
            </a:r>
            <a:r>
              <a:rPr lang="fr-FR" baseline="0" dirty="0"/>
              <a:t>.</a:t>
            </a:r>
            <a:endParaRPr lang="fr-FR" dirty="0"/>
          </a:p>
          <a:p>
            <a:pPr marL="0" lvl="0" indent="0" algn="l" rtl="0">
              <a:spcBef>
                <a:spcPts val="0"/>
              </a:spcBef>
              <a:spcAft>
                <a:spcPts val="0"/>
              </a:spcAft>
              <a:buNone/>
            </a:pPr>
            <a:r>
              <a:rPr lang="fr-FR" dirty="0"/>
              <a:t>Selon</a:t>
            </a:r>
            <a:r>
              <a:rPr lang="fr-FR" baseline="0" dirty="0"/>
              <a:t> le documentation, le </a:t>
            </a:r>
            <a:r>
              <a:rPr lang="fr-FR" baseline="0" dirty="0" err="1"/>
              <a:t>w</a:t>
            </a:r>
            <a:r>
              <a:rPr lang="fr-FR" dirty="0" err="1"/>
              <a:t>orkflowset</a:t>
            </a:r>
            <a:r>
              <a:rPr lang="fr-FR" dirty="0"/>
              <a:t> permettent aux utilisateurs de créer et de</a:t>
            </a:r>
            <a:r>
              <a:rPr lang="fr-FR" baseline="0" dirty="0"/>
              <a:t> « fit » </a:t>
            </a:r>
            <a:r>
              <a:rPr lang="fr-FR" dirty="0"/>
              <a:t>facilement un grand nombre de modèles. Il</a:t>
            </a:r>
            <a:r>
              <a:rPr lang="fr-FR" baseline="0" dirty="0"/>
              <a:t>s </a:t>
            </a:r>
            <a:r>
              <a:rPr lang="fr-FR" dirty="0"/>
              <a:t>peuvent créer un ensemble de workflows en croisant toutes les combinaisons (recette</a:t>
            </a:r>
            <a:r>
              <a:rPr lang="fr-FR" baseline="0" dirty="0"/>
              <a:t>, </a:t>
            </a:r>
            <a:r>
              <a:rPr lang="fr-FR" dirty="0"/>
              <a:t>formule et les spécifications de modèles).</a:t>
            </a:r>
            <a:endParaRPr lang="en-US"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a:t>
            </a:r>
            <a:r>
              <a:rPr lang="fr-FR" baseline="0" dirty="0"/>
              <a:t> notre projet, nous avons pris la recette « basic » et celle d’interaction  + </a:t>
            </a:r>
            <a:r>
              <a:rPr lang="fr-FR" baseline="0" dirty="0" err="1"/>
              <a:t>spline</a:t>
            </a:r>
            <a:r>
              <a:rPr lang="fr-FR" baseline="0" dirty="0"/>
              <a:t>. En terme de modèle, nous avons pris : …, </a:t>
            </a:r>
            <a:r>
              <a:rPr lang="fr-FR" dirty="0">
                <a:solidFill>
                  <a:srgbClr val="0070C0"/>
                </a:solidFill>
                <a:uFill>
                  <a:noFill/>
                </a:uFill>
                <a:latin typeface="Roboto Condensed Light"/>
                <a:ea typeface="Roboto Condensed Light"/>
                <a:cs typeface="Roboto Condensed Light"/>
                <a:sym typeface="Roboto Condensed Light"/>
              </a:rPr>
              <a:t>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 </a:t>
            </a:r>
            <a:r>
              <a:rPr lang="fr-FR" baseline="0" dirty="0"/>
              <a:t>ce qui nous donne 14 combinaisons possible. </a:t>
            </a:r>
            <a:endParaRPr lang="fr-FR" dirty="0"/>
          </a:p>
          <a:p>
            <a:pPr marL="0" lvl="0" indent="0" algn="l" rtl="0">
              <a:spcBef>
                <a:spcPts val="0"/>
              </a:spcBef>
              <a:spcAft>
                <a:spcPts val="0"/>
              </a:spcAft>
              <a:buNone/>
            </a:pPr>
            <a:r>
              <a:rPr lang="fr-FR" dirty="0"/>
              <a:t>A part</a:t>
            </a:r>
            <a:r>
              <a:rPr lang="fr-FR" baseline="0" dirty="0"/>
              <a:t> la combinaison Basic + logistique qui n’a pas d’hyper paramètre à calibrer. Toutes les autres combinaisons ont des calibrages à faire via le </a:t>
            </a:r>
            <a:r>
              <a:rPr lang="fr-FR" baseline="0" dirty="0" err="1"/>
              <a:t>tuning</a:t>
            </a:r>
            <a:r>
              <a:rPr lang="fr-FR" baseline="0" dirty="0"/>
              <a:t>, soit dans les modèles, soit dans les modèles et recettes en même temps.  Pour chaque combinaison, on demande qu’il nous propose 20 possibilités via l’approche « </a:t>
            </a:r>
            <a:r>
              <a:rPr lang="fr-FR" baseline="0" dirty="0" err="1"/>
              <a:t>grid</a:t>
            </a:r>
            <a:r>
              <a:rPr lang="fr-FR" baseline="0" dirty="0"/>
              <a:t> </a:t>
            </a:r>
            <a:r>
              <a:rPr lang="fr-FR" baseline="0" dirty="0" err="1"/>
              <a:t>search</a:t>
            </a:r>
            <a:r>
              <a:rPr lang="fr-FR" baseline="0"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on fait le calcule, dans ce</a:t>
            </a:r>
            <a:r>
              <a:rPr lang="fr-FR" baseline="0" dirty="0"/>
              <a:t> </a:t>
            </a:r>
            <a:r>
              <a:rPr lang="fr-FR" dirty="0" err="1"/>
              <a:t>Tidyworkflow</a:t>
            </a:r>
            <a:r>
              <a:rPr lang="fr-FR" baseline="0" dirty="0" err="1"/>
              <a:t>set</a:t>
            </a:r>
            <a:r>
              <a:rPr lang="fr-FR" baseline="0" dirty="0"/>
              <a:t>, 261 possibilités de modèles ont été testés. A la fin, il les classe selon </a:t>
            </a:r>
            <a:r>
              <a:rPr lang="fr-FR" baseline="0" dirty="0" err="1"/>
              <a:t>metric</a:t>
            </a:r>
            <a:r>
              <a:rPr lang="fr-FR" baseline="0" dirty="0"/>
              <a:t> choisi</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 + 13*20 = 261 possibilités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réalité nous avons fait tourner l’ensemble</a:t>
            </a:r>
            <a:r>
              <a:rPr lang="fr-FR" baseline="0" dirty="0"/>
              <a:t> de combinaison recette modèles, c’est juste dans cette présentation nous avons choisi de restreindre le nombre, pour que les tableaux et graphiques soient lisibles.</a:t>
            </a:r>
            <a:endParaRPr lang="fr-F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goal of </a:t>
            </a:r>
            <a:r>
              <a:rPr lang="en-US" dirty="0" err="1"/>
              <a:t>workflowsets</a:t>
            </a:r>
            <a:r>
              <a:rPr lang="en-US" dirty="0"/>
              <a:t> is to allow users to create and easily fit a large number of models. </a:t>
            </a:r>
            <a:r>
              <a:rPr lang="en-US" dirty="0" err="1"/>
              <a:t>workflowsets</a:t>
            </a:r>
            <a:r>
              <a:rPr lang="en-US" dirty="0"/>
              <a:t> can create a </a:t>
            </a:r>
            <a:r>
              <a:rPr lang="en-US" i="1" dirty="0"/>
              <a:t>workflow set</a:t>
            </a:r>
            <a:r>
              <a:rPr lang="en-US" dirty="0"/>
              <a:t> that holds multiple workflow objects. These objects can be created by crossing all combinations of preprocessors (e.g., formula, recipe, </a:t>
            </a:r>
            <a:r>
              <a:rPr lang="en-US" dirty="0" err="1"/>
              <a:t>etc</a:t>
            </a:r>
            <a:r>
              <a:rPr lang="en-US" dirty="0"/>
              <a:t>) and model specifications. This set can be easier tuned or resampled using a set of simple commands.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accuracy</a:t>
            </a:r>
            <a:r>
              <a:rPr lang="fr-FR" baseline="0" dirty="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roc </a:t>
            </a:r>
            <a:r>
              <a:rPr lang="fr-FR" baseline="0" dirty="0" err="1"/>
              <a:t>auc</a:t>
            </a:r>
            <a:r>
              <a:rPr lang="fr-FR" baseline="0" dirty="0"/>
              <a:t>, la combinaison recette interaction et </a:t>
            </a:r>
            <a:r>
              <a:rPr lang="fr-FR" baseline="0" dirty="0" err="1"/>
              <a:t>spline</a:t>
            </a:r>
            <a:r>
              <a:rPr lang="fr-FR" baseline="0" dirty="0"/>
              <a:t>, et modèle </a:t>
            </a:r>
            <a:r>
              <a:rPr lang="fr-FR" baseline="0" dirty="0" err="1"/>
              <a:t>svm</a:t>
            </a:r>
            <a:r>
              <a:rPr lang="fr-FR" baseline="0" dirty="0"/>
              <a:t> polynomial classe en première , avec une valeur </a:t>
            </a:r>
            <a:r>
              <a:rPr lang="fr-FR" baseline="0" dirty="0" err="1"/>
              <a:t>auc</a:t>
            </a:r>
            <a:r>
              <a:rPr lang="fr-FR" baseline="0" dirty="0"/>
              <a:t> roc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Au lieu</a:t>
            </a:r>
            <a:r>
              <a:rPr lang="fr-FR" baseline="0" dirty="0"/>
              <a:t> de s’affoler afin de décider à quel métrique faire confiance,  on s’est dit qu’on va également voir comment donne le modèle </a:t>
            </a:r>
            <a:r>
              <a:rPr lang="fr-FR" baseline="0" dirty="0" err="1"/>
              <a:t>deeplearning</a:t>
            </a:r>
            <a:r>
              <a:rPr lang="fr-FR" baseline="0" dirty="0"/>
              <a:t> via </a:t>
            </a:r>
            <a:r>
              <a:rPr lang="fr-FR" baseline="0" dirty="0" err="1"/>
              <a:t>Keras</a:t>
            </a:r>
            <a:r>
              <a:rPr lang="fr-FR" baseline="0" dirty="0"/>
              <a:t>. </a:t>
            </a:r>
            <a:r>
              <a:rPr lang="fr-FR" baseline="0" dirty="0" err="1"/>
              <a:t>Keras</a:t>
            </a:r>
            <a:r>
              <a:rPr lang="fr-FR" baseline="0" dirty="0"/>
              <a:t> n’est pas encore implémenté dans </a:t>
            </a:r>
            <a:r>
              <a:rPr lang="fr-FR" baseline="0" dirty="0" err="1"/>
              <a:t>tidymodel</a:t>
            </a:r>
            <a:r>
              <a:rPr lang="fr-FR" baseline="0" dirty="0"/>
              <a:t>, donc on a fait a part.</a:t>
            </a:r>
            <a:endParaRPr lang="fr-FR" dirty="0"/>
          </a:p>
          <a:p>
            <a:pPr marL="158750" indent="0">
              <a:buNone/>
            </a:pPr>
            <a:endParaRPr lang="fr-FR" dirty="0"/>
          </a:p>
          <a:p>
            <a:pPr marL="158750" indent="0">
              <a:buNone/>
            </a:pPr>
            <a:r>
              <a:rPr lang="fr-FR" dirty="0"/>
              <a:t>Selon</a:t>
            </a:r>
            <a:r>
              <a:rPr lang="fr-FR" baseline="0" dirty="0"/>
              <a:t> le cours de Martial, pas à peine de sélectionner les variables en amont, pas la peine de faire de l’interaction ni </a:t>
            </a:r>
            <a:r>
              <a:rPr lang="fr-FR" baseline="0" dirty="0" err="1"/>
              <a:t>spline</a:t>
            </a:r>
            <a:r>
              <a:rPr lang="fr-FR" baseline="0" dirty="0"/>
              <a:t>, nous avons mis en entrée le formule basic contenant ensemble des variables (sauf celles très peu renseignée). Nous avons codé une CV à la main.</a:t>
            </a:r>
          </a:p>
          <a:p>
            <a:pPr marL="158750" indent="0">
              <a:buNone/>
            </a:pPr>
            <a:endParaRPr lang="fr-FR" baseline="0" dirty="0"/>
          </a:p>
          <a:p>
            <a:pPr marL="0" lvl="0" indent="0" algn="l" rtl="0">
              <a:spcBef>
                <a:spcPts val="0"/>
              </a:spcBef>
              <a:spcAft>
                <a:spcPts val="0"/>
              </a:spcAft>
              <a:buNone/>
            </a:pPr>
            <a:r>
              <a:rPr lang="fr-FR" dirty="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le modèle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puis effectuer la prédiction de notre </a:t>
            </a:r>
            <a:r>
              <a:rPr lang="fr-FR" sz="1100" b="0" i="0" u="none" strike="noStrike" cap="none" baseline="0" dirty="0" err="1">
                <a:solidFill>
                  <a:srgbClr val="000000"/>
                </a:solidFill>
                <a:effectLst/>
                <a:latin typeface="Arial"/>
                <a:ea typeface="Arial"/>
                <a:cs typeface="Arial"/>
                <a:sym typeface="Arial"/>
              </a:rPr>
              <a:t>testset</a:t>
            </a:r>
            <a:r>
              <a:rPr lang="fr-FR" sz="1100" b="0" i="0" u="none" strike="noStrike" cap="none" baseline="0" dirty="0">
                <a:solidFill>
                  <a:srgbClr val="000000"/>
                </a:solidFill>
                <a:effectLst/>
                <a:latin typeface="Arial"/>
                <a:ea typeface="Arial"/>
                <a:cs typeface="Arial"/>
                <a:sym typeface="Arial"/>
              </a:rPr>
              <a:t> avec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Ces résultats de prédiction a une </a:t>
            </a:r>
            <a:r>
              <a:rPr lang="fr-FR" sz="1100" b="0" i="0" u="none" strike="noStrike" cap="none" baseline="0" dirty="0" err="1">
                <a:solidFill>
                  <a:srgbClr val="000000"/>
                </a:solidFill>
                <a:effectLst/>
                <a:latin typeface="Arial"/>
                <a:ea typeface="Arial"/>
                <a:cs typeface="Arial"/>
                <a:sym typeface="Arial"/>
              </a:rPr>
              <a:t>accuracy</a:t>
            </a:r>
            <a:r>
              <a:rPr lang="fr-FR" sz="1100" b="0" i="0" u="none" strike="noStrike" cap="none" baseline="0" dirty="0">
                <a:solidFill>
                  <a:srgbClr val="000000"/>
                </a:solidFill>
                <a:effectLst/>
                <a:latin typeface="Arial"/>
                <a:ea typeface="Arial"/>
                <a:cs typeface="Arial"/>
                <a:sym typeface="Arial"/>
              </a:rPr>
              <a:t> de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en </a:t>
            </a:r>
            <a:r>
              <a:rPr lang="fr-FR" dirty="0"/>
              <a:t>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20299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Dans le tableau, chaque</a:t>
            </a:r>
            <a:r>
              <a:rPr lang="fr-FR" baseline="0" dirty="0"/>
              <a:t> ligne est un relevé par une station données. Il y a  6-7 relevés par jour, dans les variables, nous retrouvons </a:t>
            </a:r>
            <a:r>
              <a:rPr lang="fr-FR" sz="1100" dirty="0">
                <a:solidFill>
                  <a:srgbClr val="0070C0"/>
                </a:solidFill>
                <a:uFill>
                  <a:noFill/>
                </a:uFill>
              </a:rPr>
              <a:t>Température, Vitesse vent, Rafales, Humidité</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Maintenant est de </a:t>
            </a:r>
            <a:r>
              <a:rPr lang="fr-FR" sz="1100" dirty="0">
                <a:uFill>
                  <a:noFill/>
                </a:uFill>
              </a:rPr>
              <a:t>Relier les données météo au</a:t>
            </a:r>
            <a:r>
              <a:rPr lang="fr-FR" sz="1100" baseline="0" dirty="0">
                <a:uFill>
                  <a:noFill/>
                </a:uFill>
              </a:rPr>
              <a:t> lieu </a:t>
            </a:r>
            <a:r>
              <a:rPr lang="fr-FR" sz="1100" dirty="0">
                <a:uFill>
                  <a:noFill/>
                </a:uFill>
              </a:rPr>
              <a:t>d’accident, nous connaissons</a:t>
            </a:r>
            <a:r>
              <a:rPr lang="fr-FR" sz="1100" baseline="0" dirty="0">
                <a:uFill>
                  <a:noFill/>
                </a:uFill>
              </a:rPr>
              <a:t> la commune d’accident</a:t>
            </a:r>
            <a:r>
              <a:rPr lang="fr-FR" sz="1100" dirty="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uFill>
                  <a:noFill/>
                </a:uFill>
              </a:rPr>
              <a:t>1- D’abord trouver</a:t>
            </a:r>
            <a:r>
              <a:rPr lang="fr-FR" sz="1100" baseline="0" dirty="0">
                <a:uFill>
                  <a:noFill/>
                </a:uFill>
              </a:rPr>
              <a:t> une fond de carte commune de INSEE (</a:t>
            </a:r>
            <a:r>
              <a:rPr lang="fr-FR" b="1" dirty="0"/>
              <a:t>Institut national de l'information géographique</a:t>
            </a:r>
            <a:r>
              <a:rPr lang="fr-FR" sz="1100" baseline="0" dirty="0">
                <a:uFill>
                  <a:noFill/>
                </a:u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2- géo localiser les stations météo car nous avons leur long </a:t>
            </a:r>
            <a:r>
              <a:rPr lang="fr-FR" sz="1100" baseline="0" dirty="0" err="1">
                <a:uFill>
                  <a:noFill/>
                </a:uFill>
              </a:rPr>
              <a:t>lat</a:t>
            </a:r>
            <a:endParaRPr lang="fr-FR" sz="1100" baseline="0" dirty="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3- attribuer </a:t>
            </a:r>
            <a:r>
              <a:rPr lang="fr-FR" sz="1100" dirty="0">
                <a:solidFill>
                  <a:srgbClr val="0070C0"/>
                </a:solidFill>
                <a:uFill>
                  <a:noFill/>
                </a:uFill>
              </a:rPr>
              <a:t>a chaque commune une station météo la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0070C0"/>
                </a:solidFill>
                <a:uFill>
                  <a:noFill/>
                </a:uFill>
              </a:rPr>
              <a:t>4-</a:t>
            </a:r>
            <a:r>
              <a:rPr lang="fr-FR" sz="1100" baseline="0" dirty="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05010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8.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26.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Les Fous du volant</a:t>
            </a:r>
          </a:p>
        </p:txBody>
      </p:sp>
      <p:sp>
        <p:nvSpPr>
          <p:cNvPr id="152" name="Google Shape;152;p33"/>
          <p:cNvSpPr txBox="1">
            <a:spLocks noGrp="1"/>
          </p:cNvSpPr>
          <p:nvPr>
            <p:ph type="subTitle" idx="1"/>
          </p:nvPr>
        </p:nvSpPr>
        <p:spPr>
          <a:xfrm>
            <a:off x="3726100" y="3175998"/>
            <a:ext cx="4352100" cy="1142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Patrice – Stephane -- Fei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4" name="Ellipse 3">
            <a:extLst>
              <a:ext uri="{FF2B5EF4-FFF2-40B4-BE49-F238E27FC236}">
                <a16:creationId xmlns:a16="http://schemas.microsoft.com/office/drawing/2014/main" id="{E151F2F3-5956-4C98-95CB-8BB0D9556477}"/>
              </a:ext>
            </a:extLst>
          </p:cNvPr>
          <p:cNvSpPr/>
          <p:nvPr/>
        </p:nvSpPr>
        <p:spPr>
          <a:xfrm>
            <a:off x="156754" y="96123"/>
            <a:ext cx="2725783" cy="2595150"/>
          </a:xfrm>
          <a:prstGeom prst="ellipse">
            <a:avLst/>
          </a:prstGeom>
          <a:blipFill dpi="0" rotWithShape="1">
            <a:blip r:embed="rId3">
              <a:alphaModFix amt="50000"/>
            </a:blip>
            <a:srcRect/>
            <a:stretch>
              <a:fillRect/>
            </a:stretch>
          </a:blipFill>
          <a:ln w="635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br>
              <a:rPr lang="en" dirty="0"/>
            </a:br>
            <a:r>
              <a:rPr lang="fr-FR" dirty="0"/>
              <a:t>Data </a:t>
            </a:r>
            <a:r>
              <a:rPr lang="fr-FR" dirty="0" err="1"/>
              <a:t>pre-processing</a:t>
            </a:r>
            <a:br>
              <a:rPr lang="fr-FR" dirty="0"/>
            </a:br>
            <a:r>
              <a:rPr lang="fr-FR" dirty="0"/>
              <a:t>&amp;</a:t>
            </a:r>
            <a:br>
              <a:rPr lang="en" dirty="0"/>
            </a:br>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435634" cy="4158668"/>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a:solidFill>
                  <a:srgbClr val="0070C0"/>
                </a:solidFill>
                <a:uFill>
                  <a:noFill/>
                </a:uFill>
              </a:rPr>
              <a:t>Luminosité, </a:t>
            </a:r>
            <a:r>
              <a:rPr lang="fr-FR" dirty="0"/>
              <a:t>Crépuscule et aube…</a:t>
            </a:r>
            <a:r>
              <a:rPr lang="fr-FR" sz="1600" dirty="0">
                <a:uFill>
                  <a:noFill/>
                </a:uFill>
              </a:rPr>
              <a:t>)</a:t>
            </a: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 (</a:t>
            </a:r>
            <a:r>
              <a:rPr lang="fr-FR" sz="1600" dirty="0">
                <a:solidFill>
                  <a:srgbClr val="0070C0"/>
                </a:solidFill>
                <a:uFill>
                  <a:noFill/>
                </a:uFill>
              </a:rPr>
              <a:t>116 000 lignes</a:t>
            </a:r>
            <a:r>
              <a:rPr lang="fr-FR" sz="1600" dirty="0">
                <a:uFill>
                  <a:noFill/>
                </a:uFill>
              </a:rPr>
              <a:t>):</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631982"/>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682606"/>
          </a:xfrm>
          <a:prstGeom prst="rect">
            <a:avLst/>
          </a:prstGeom>
        </p:spPr>
        <p:txBody>
          <a:bodyPr spcFirstLastPara="1" wrap="square" lIns="91425" tIns="91425" rIns="91425" bIns="91425" anchor="t" anchorCtr="0">
            <a:noAutofit/>
          </a:bodyPr>
          <a:lstStyle/>
          <a:p>
            <a:r>
              <a:rPr lang="en" dirty="0"/>
              <a:t>Statistique Descriptif </a:t>
            </a:r>
            <a:endParaRPr dirty="0">
              <a:solidFill>
                <a:srgbClr val="0070C0"/>
              </a:solidFill>
            </a:endParaRPr>
          </a:p>
        </p:txBody>
      </p:sp>
      <p:sp>
        <p:nvSpPr>
          <p:cNvPr id="4" name="Rectangle 3">
            <a:extLst>
              <a:ext uri="{FF2B5EF4-FFF2-40B4-BE49-F238E27FC236}">
                <a16:creationId xmlns:a16="http://schemas.microsoft.com/office/drawing/2014/main" id="{C4BB5B91-8D91-47E4-8C67-60275FEEC086}"/>
              </a:ext>
            </a:extLst>
          </p:cNvPr>
          <p:cNvSpPr/>
          <p:nvPr/>
        </p:nvSpPr>
        <p:spPr>
          <a:xfrm>
            <a:off x="566060"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7" name="Rectangle 6">
            <a:extLst>
              <a:ext uri="{FF2B5EF4-FFF2-40B4-BE49-F238E27FC236}">
                <a16:creationId xmlns:a16="http://schemas.microsoft.com/office/drawing/2014/main" id="{43F322FD-63EC-4E1B-958C-97948975907F}"/>
              </a:ext>
            </a:extLst>
          </p:cNvPr>
          <p:cNvSpPr/>
          <p:nvPr/>
        </p:nvSpPr>
        <p:spPr>
          <a:xfrm>
            <a:off x="2061032"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8" name="Rectangle 7">
            <a:extLst>
              <a:ext uri="{FF2B5EF4-FFF2-40B4-BE49-F238E27FC236}">
                <a16:creationId xmlns:a16="http://schemas.microsoft.com/office/drawing/2014/main" id="{3A85D448-B68D-407A-8506-3BE808B0E46F}"/>
              </a:ext>
            </a:extLst>
          </p:cNvPr>
          <p:cNvSpPr/>
          <p:nvPr/>
        </p:nvSpPr>
        <p:spPr>
          <a:xfrm>
            <a:off x="3556004"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0" name="Rectangle 9">
            <a:extLst>
              <a:ext uri="{FF2B5EF4-FFF2-40B4-BE49-F238E27FC236}">
                <a16:creationId xmlns:a16="http://schemas.microsoft.com/office/drawing/2014/main" id="{3532EAC1-EA38-48A3-BE91-C58D6CFD1D49}"/>
              </a:ext>
            </a:extLst>
          </p:cNvPr>
          <p:cNvSpPr/>
          <p:nvPr/>
        </p:nvSpPr>
        <p:spPr>
          <a:xfrm>
            <a:off x="4963891"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1" name="Rectangle 10">
            <a:extLst>
              <a:ext uri="{FF2B5EF4-FFF2-40B4-BE49-F238E27FC236}">
                <a16:creationId xmlns:a16="http://schemas.microsoft.com/office/drawing/2014/main" id="{44AE2D8D-AB05-4F1D-ABAE-CD92C3CA585D}"/>
              </a:ext>
            </a:extLst>
          </p:cNvPr>
          <p:cNvSpPr/>
          <p:nvPr/>
        </p:nvSpPr>
        <p:spPr>
          <a:xfrm>
            <a:off x="643892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12" name="Rectangle 11">
            <a:extLst>
              <a:ext uri="{FF2B5EF4-FFF2-40B4-BE49-F238E27FC236}">
                <a16:creationId xmlns:a16="http://schemas.microsoft.com/office/drawing/2014/main" id="{75A891EA-5B94-4F95-A4A5-627FC5111361}"/>
              </a:ext>
            </a:extLst>
          </p:cNvPr>
          <p:cNvSpPr/>
          <p:nvPr/>
        </p:nvSpPr>
        <p:spPr>
          <a:xfrm>
            <a:off x="789577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15" name="Rectangle 14">
            <a:extLst>
              <a:ext uri="{FF2B5EF4-FFF2-40B4-BE49-F238E27FC236}">
                <a16:creationId xmlns:a16="http://schemas.microsoft.com/office/drawing/2014/main" id="{D7EFA089-5923-4E98-978E-7E613FB34D06}"/>
              </a:ext>
            </a:extLst>
          </p:cNvPr>
          <p:cNvSpPr/>
          <p:nvPr/>
        </p:nvSpPr>
        <p:spPr>
          <a:xfrm>
            <a:off x="415496"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16" name="Rectangle 15">
            <a:extLst>
              <a:ext uri="{FF2B5EF4-FFF2-40B4-BE49-F238E27FC236}">
                <a16:creationId xmlns:a16="http://schemas.microsoft.com/office/drawing/2014/main" id="{4BD01727-EDA9-41C7-8E6A-2F756E61373F}"/>
              </a:ext>
            </a:extLst>
          </p:cNvPr>
          <p:cNvSpPr/>
          <p:nvPr/>
        </p:nvSpPr>
        <p:spPr>
          <a:xfrm>
            <a:off x="1910468"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17" name="Rectangle 16">
            <a:extLst>
              <a:ext uri="{FF2B5EF4-FFF2-40B4-BE49-F238E27FC236}">
                <a16:creationId xmlns:a16="http://schemas.microsoft.com/office/drawing/2014/main" id="{C331180A-6054-4184-BC7F-F48CA32E3BFA}"/>
              </a:ext>
            </a:extLst>
          </p:cNvPr>
          <p:cNvSpPr/>
          <p:nvPr/>
        </p:nvSpPr>
        <p:spPr>
          <a:xfrm>
            <a:off x="3405440"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8" name="Rectangle 17">
            <a:extLst>
              <a:ext uri="{FF2B5EF4-FFF2-40B4-BE49-F238E27FC236}">
                <a16:creationId xmlns:a16="http://schemas.microsoft.com/office/drawing/2014/main" id="{AB6B3054-9DDD-48E0-9741-2C765A42119F}"/>
              </a:ext>
            </a:extLst>
          </p:cNvPr>
          <p:cNvSpPr/>
          <p:nvPr/>
        </p:nvSpPr>
        <p:spPr>
          <a:xfrm>
            <a:off x="4813327"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9" name="Rectangle 18">
            <a:extLst>
              <a:ext uri="{FF2B5EF4-FFF2-40B4-BE49-F238E27FC236}">
                <a16:creationId xmlns:a16="http://schemas.microsoft.com/office/drawing/2014/main" id="{499D830B-3921-41D3-A4D1-E5F6554E1636}"/>
              </a:ext>
            </a:extLst>
          </p:cNvPr>
          <p:cNvSpPr/>
          <p:nvPr/>
        </p:nvSpPr>
        <p:spPr>
          <a:xfrm>
            <a:off x="628836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20" name="Rectangle 19">
            <a:extLst>
              <a:ext uri="{FF2B5EF4-FFF2-40B4-BE49-F238E27FC236}">
                <a16:creationId xmlns:a16="http://schemas.microsoft.com/office/drawing/2014/main" id="{D9D36A73-B14C-4FE3-A31F-E947B65DB998}"/>
              </a:ext>
            </a:extLst>
          </p:cNvPr>
          <p:cNvSpPr/>
          <p:nvPr/>
        </p:nvSpPr>
        <p:spPr>
          <a:xfrm>
            <a:off x="774521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27" name="Rectangle 26">
            <a:extLst>
              <a:ext uri="{FF2B5EF4-FFF2-40B4-BE49-F238E27FC236}">
                <a16:creationId xmlns:a16="http://schemas.microsoft.com/office/drawing/2014/main" id="{4B257B3B-7273-4740-9CEB-52422995FBF1}"/>
              </a:ext>
            </a:extLst>
          </p:cNvPr>
          <p:cNvSpPr/>
          <p:nvPr/>
        </p:nvSpPr>
        <p:spPr>
          <a:xfrm>
            <a:off x="246745"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28" name="Rectangle 27">
            <a:extLst>
              <a:ext uri="{FF2B5EF4-FFF2-40B4-BE49-F238E27FC236}">
                <a16:creationId xmlns:a16="http://schemas.microsoft.com/office/drawing/2014/main" id="{5A4436D9-BBF8-490E-9235-1587F8EE558A}"/>
              </a:ext>
            </a:extLst>
          </p:cNvPr>
          <p:cNvSpPr/>
          <p:nvPr/>
        </p:nvSpPr>
        <p:spPr>
          <a:xfrm>
            <a:off x="1741717"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29" name="Rectangle 28">
            <a:extLst>
              <a:ext uri="{FF2B5EF4-FFF2-40B4-BE49-F238E27FC236}">
                <a16:creationId xmlns:a16="http://schemas.microsoft.com/office/drawing/2014/main" id="{1C1585CA-5A01-4FC4-A918-499BD16C2789}"/>
              </a:ext>
            </a:extLst>
          </p:cNvPr>
          <p:cNvSpPr/>
          <p:nvPr/>
        </p:nvSpPr>
        <p:spPr>
          <a:xfrm>
            <a:off x="3236689"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30" name="Rectangle 29">
            <a:extLst>
              <a:ext uri="{FF2B5EF4-FFF2-40B4-BE49-F238E27FC236}">
                <a16:creationId xmlns:a16="http://schemas.microsoft.com/office/drawing/2014/main" id="{6348342F-FC03-47FC-B917-654601F584EB}"/>
              </a:ext>
            </a:extLst>
          </p:cNvPr>
          <p:cNvSpPr/>
          <p:nvPr/>
        </p:nvSpPr>
        <p:spPr>
          <a:xfrm>
            <a:off x="4644576"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31" name="Rectangle 30">
            <a:extLst>
              <a:ext uri="{FF2B5EF4-FFF2-40B4-BE49-F238E27FC236}">
                <a16:creationId xmlns:a16="http://schemas.microsoft.com/office/drawing/2014/main" id="{8AE64461-E907-4A12-82A8-3F1FCCB2908B}"/>
              </a:ext>
            </a:extLst>
          </p:cNvPr>
          <p:cNvSpPr/>
          <p:nvPr/>
        </p:nvSpPr>
        <p:spPr>
          <a:xfrm>
            <a:off x="611961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32" name="Rectangle 31">
            <a:extLst>
              <a:ext uri="{FF2B5EF4-FFF2-40B4-BE49-F238E27FC236}">
                <a16:creationId xmlns:a16="http://schemas.microsoft.com/office/drawing/2014/main" id="{A202FC00-9089-43D1-836B-389217F40034}"/>
              </a:ext>
            </a:extLst>
          </p:cNvPr>
          <p:cNvSpPr/>
          <p:nvPr/>
        </p:nvSpPr>
        <p:spPr>
          <a:xfrm>
            <a:off x="757646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33" name="Google Shape;685;p57">
            <a:extLst>
              <a:ext uri="{FF2B5EF4-FFF2-40B4-BE49-F238E27FC236}">
                <a16:creationId xmlns:a16="http://schemas.microsoft.com/office/drawing/2014/main" id="{E5598B96-DBF8-445C-BDF5-E93289D503F3}"/>
              </a:ext>
            </a:extLst>
          </p:cNvPr>
          <p:cNvSpPr txBox="1">
            <a:spLocks/>
          </p:cNvSpPr>
          <p:nvPr/>
        </p:nvSpPr>
        <p:spPr>
          <a:xfrm>
            <a:off x="125842" y="972867"/>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6 types de fichiers à Agréger sur plusieurs années (2014 – 2019):</a:t>
            </a:r>
            <a:endParaRPr lang="fr-FR" sz="1400" b="1" dirty="0">
              <a:solidFill>
                <a:srgbClr val="0070C0"/>
              </a:solidFill>
              <a:latin typeface="Exo 2"/>
              <a:ea typeface="Exo 2"/>
              <a:cs typeface="Exo 2"/>
            </a:endParaRPr>
          </a:p>
        </p:txBody>
      </p:sp>
      <p:sp>
        <p:nvSpPr>
          <p:cNvPr id="34" name="Google Shape;685;p57">
            <a:extLst>
              <a:ext uri="{FF2B5EF4-FFF2-40B4-BE49-F238E27FC236}">
                <a16:creationId xmlns:a16="http://schemas.microsoft.com/office/drawing/2014/main" id="{81DB4216-8001-4693-A018-898EFFEB70F6}"/>
              </a:ext>
            </a:extLst>
          </p:cNvPr>
          <p:cNvSpPr txBox="1">
            <a:spLocks/>
          </p:cNvSpPr>
          <p:nvPr/>
        </p:nvSpPr>
        <p:spPr>
          <a:xfrm>
            <a:off x="156709" y="2889261"/>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Data Management opérations : </a:t>
            </a:r>
          </a:p>
          <a:p>
            <a:pPr lvl="1">
              <a:buFont typeface="Arial" panose="020B0604020202020204" pitchFamily="34" charset="0"/>
              <a:buChar char="•"/>
            </a:pPr>
            <a:r>
              <a:rPr lang="fr-FR" sz="1400" dirty="0">
                <a:latin typeface="Exo 2"/>
                <a:ea typeface="Exo 2"/>
                <a:cs typeface="Exo 2"/>
              </a:rPr>
              <a:t>Lecture fichiers CSV &amp; XLS</a:t>
            </a:r>
          </a:p>
          <a:p>
            <a:pPr lvl="1">
              <a:buFont typeface="Arial" panose="020B0604020202020204" pitchFamily="34" charset="0"/>
              <a:buChar char="•"/>
            </a:pPr>
            <a:r>
              <a:rPr lang="fr-FR" sz="1400" dirty="0">
                <a:latin typeface="Exo 2"/>
              </a:rPr>
              <a:t>Recodage en facteurs,  regroupement en classe (ex </a:t>
            </a:r>
            <a:r>
              <a:rPr lang="fr-FR" sz="1400" dirty="0" err="1">
                <a:latin typeface="Exo 2"/>
              </a:rPr>
              <a:t>age</a:t>
            </a:r>
            <a:r>
              <a:rPr lang="fr-FR" sz="1400" dirty="0">
                <a:latin typeface="Exo 2"/>
              </a:rPr>
              <a:t>),</a:t>
            </a:r>
            <a:r>
              <a:rPr lang="fr-FR" sz="1400" dirty="0" err="1">
                <a:latin typeface="Exo 2"/>
              </a:rPr>
              <a:t>etc</a:t>
            </a:r>
            <a:r>
              <a:rPr lang="fr-FR" sz="1400" dirty="0">
                <a:latin typeface="Exo 2"/>
              </a:rPr>
              <a:t> </a:t>
            </a:r>
            <a:r>
              <a:rPr lang="fr-FR" sz="1400" dirty="0" err="1">
                <a:latin typeface="Exo 2"/>
              </a:rPr>
              <a:t>etc</a:t>
            </a:r>
            <a:endParaRPr lang="fr-FR" sz="1400" dirty="0">
              <a:latin typeface="Exo 2"/>
            </a:endParaRPr>
          </a:p>
          <a:p>
            <a:pPr lvl="1">
              <a:buFont typeface="Arial" panose="020B0604020202020204" pitchFamily="34" charset="0"/>
              <a:buChar char="•"/>
            </a:pPr>
            <a:r>
              <a:rPr lang="fr-FR" sz="1400" dirty="0">
                <a:latin typeface="Exo 2"/>
              </a:rPr>
              <a:t>Reformatage des données ( Ex; départ « 06 » dans un fichier , « 6 »dans l’autre</a:t>
            </a:r>
          </a:p>
          <a:p>
            <a:pPr marL="609600" lvl="1" indent="0"/>
            <a:r>
              <a:rPr lang="fr-FR" sz="1400" dirty="0">
                <a:latin typeface="Exo 2"/>
              </a:rPr>
              <a:t>			ex2: gravité : 1: indemne, 2 tué,3 hospitalisé,4 blessé léger)</a:t>
            </a:r>
          </a:p>
          <a:p>
            <a:pPr lvl="1">
              <a:buFont typeface="Arial" panose="020B0604020202020204" pitchFamily="34" charset="0"/>
              <a:buChar char="•"/>
            </a:pPr>
            <a:r>
              <a:rPr lang="fr-FR" sz="1400" dirty="0">
                <a:latin typeface="Exo 2"/>
                <a:ea typeface="Exo 2"/>
                <a:cs typeface="Exo 2"/>
              </a:rPr>
              <a:t>Jointure de Table,</a:t>
            </a:r>
            <a:endParaRPr lang="fr-FR" sz="1400" dirty="0">
              <a:latin typeface="Exo 2"/>
            </a:endParaRPr>
          </a:p>
          <a:p>
            <a:pPr lvl="1">
              <a:buFont typeface="Arial" panose="020B0604020202020204" pitchFamily="34" charset="0"/>
              <a:buChar char="•"/>
            </a:pPr>
            <a:r>
              <a:rPr lang="fr-FR" sz="1400" dirty="0">
                <a:latin typeface="Exo 2"/>
              </a:rPr>
              <a:t>Calcul de ratio diverses</a:t>
            </a:r>
          </a:p>
        </p:txBody>
      </p:sp>
    </p:spTree>
    <p:extLst>
      <p:ext uri="{BB962C8B-B14F-4D97-AF65-F5344CB8AC3E}">
        <p14:creationId xmlns:p14="http://schemas.microsoft.com/office/powerpoint/2010/main" val="326976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1" y="3484"/>
            <a:ext cx="5771456"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2 approches d’exploratoires retenues par l ’équipe : </a:t>
            </a: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125842" y="126007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par dép.</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Analyse globale puis par département </a:t>
            </a:r>
            <a:r>
              <a:rPr lang="fr-FR" sz="1400" strike="sngStrike" dirty="0">
                <a:latin typeface="Exo 2"/>
                <a:ea typeface="Exo 2"/>
                <a:cs typeface="Exo 2"/>
              </a:rPr>
              <a:t>Pour la suite de l’étude nous choisirons 2 départements ( limite de temps &amp; puissance calcul)</a:t>
            </a:r>
          </a:p>
        </p:txBody>
      </p:sp>
      <p:pic>
        <p:nvPicPr>
          <p:cNvPr id="6" name="Image 5">
            <a:extLst>
              <a:ext uri="{FF2B5EF4-FFF2-40B4-BE49-F238E27FC236}">
                <a16:creationId xmlns:a16="http://schemas.microsoft.com/office/drawing/2014/main" id="{B0D1CEA1-54CA-4677-B439-7ADD9A7B94B7}"/>
              </a:ext>
            </a:extLst>
          </p:cNvPr>
          <p:cNvPicPr>
            <a:picLocks noChangeAspect="1"/>
          </p:cNvPicPr>
          <p:nvPr/>
        </p:nvPicPr>
        <p:blipFill>
          <a:blip r:embed="rId3"/>
          <a:stretch>
            <a:fillRect/>
          </a:stretch>
        </p:blipFill>
        <p:spPr>
          <a:xfrm>
            <a:off x="6233730" y="2795582"/>
            <a:ext cx="2386282" cy="2347918"/>
          </a:xfrm>
          <a:prstGeom prst="rect">
            <a:avLst/>
          </a:prstGeom>
        </p:spPr>
      </p:pic>
      <p:pic>
        <p:nvPicPr>
          <p:cNvPr id="13" name="Image 12">
            <a:extLst>
              <a:ext uri="{FF2B5EF4-FFF2-40B4-BE49-F238E27FC236}">
                <a16:creationId xmlns:a16="http://schemas.microsoft.com/office/drawing/2014/main" id="{0608667B-4356-4969-8075-D842BD2C38F9}"/>
              </a:ext>
            </a:extLst>
          </p:cNvPr>
          <p:cNvPicPr>
            <a:picLocks noChangeAspect="1"/>
          </p:cNvPicPr>
          <p:nvPr/>
        </p:nvPicPr>
        <p:blipFill>
          <a:blip r:embed="rId4"/>
          <a:stretch>
            <a:fillRect/>
          </a:stretch>
        </p:blipFill>
        <p:spPr>
          <a:xfrm>
            <a:off x="523988" y="2795582"/>
            <a:ext cx="5403563" cy="1432716"/>
          </a:xfrm>
          <a:prstGeom prst="rect">
            <a:avLst/>
          </a:prstGeom>
        </p:spPr>
      </p:pic>
      <p:pic>
        <p:nvPicPr>
          <p:cNvPr id="2" name="Image 1">
            <a:extLst>
              <a:ext uri="{FF2B5EF4-FFF2-40B4-BE49-F238E27FC236}">
                <a16:creationId xmlns:a16="http://schemas.microsoft.com/office/drawing/2014/main" id="{AB0E3B48-F015-416E-8A05-D03111FECC6D}"/>
              </a:ext>
            </a:extLst>
          </p:cNvPr>
          <p:cNvPicPr>
            <a:picLocks noChangeAspect="1"/>
          </p:cNvPicPr>
          <p:nvPr/>
        </p:nvPicPr>
        <p:blipFill>
          <a:blip r:embed="rId5"/>
          <a:stretch>
            <a:fillRect/>
          </a:stretch>
        </p:blipFill>
        <p:spPr>
          <a:xfrm>
            <a:off x="5446526" y="411345"/>
            <a:ext cx="3571632" cy="2204207"/>
          </a:xfrm>
          <a:prstGeom prst="rect">
            <a:avLst/>
          </a:prstGeom>
        </p:spPr>
      </p:pic>
      <p:sp>
        <p:nvSpPr>
          <p:cNvPr id="10" name="Google Shape;685;p57">
            <a:extLst>
              <a:ext uri="{FF2B5EF4-FFF2-40B4-BE49-F238E27FC236}">
                <a16:creationId xmlns:a16="http://schemas.microsoft.com/office/drawing/2014/main" id="{D4E16C18-CB6C-40B1-8133-BA87C32E6AA2}"/>
              </a:ext>
            </a:extLst>
          </p:cNvPr>
          <p:cNvSpPr txBox="1">
            <a:spLocks/>
          </p:cNvSpPr>
          <p:nvPr/>
        </p:nvSpPr>
        <p:spPr>
          <a:xfrm>
            <a:off x="0" y="429431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0070C0"/>
                </a:solidFill>
                <a:latin typeface="Exo 2"/>
                <a:ea typeface="Exo 2"/>
                <a:cs typeface="Exo 2"/>
              </a:rPr>
              <a:t>Une dimension Temporelle Année et Intra-</a:t>
            </a:r>
            <a:r>
              <a:rPr lang="fr-FR" sz="1400" b="1" dirty="0" err="1">
                <a:solidFill>
                  <a:srgbClr val="0070C0"/>
                </a:solidFill>
                <a:latin typeface="Exo 2"/>
                <a:ea typeface="Exo 2"/>
                <a:cs typeface="Exo 2"/>
              </a:rPr>
              <a:t>day</a:t>
            </a:r>
            <a:endParaRPr lang="fr-FR" sz="1400" b="1" dirty="0">
              <a:solidFill>
                <a:srgbClr val="0070C0"/>
              </a:solidFill>
              <a:latin typeface="Exo 2"/>
              <a:ea typeface="Exo 2"/>
              <a:cs typeface="Exo 2"/>
            </a:endParaRPr>
          </a:p>
        </p:txBody>
      </p:sp>
      <p:sp>
        <p:nvSpPr>
          <p:cNvPr id="11" name="Google Shape;685;p57">
            <a:extLst>
              <a:ext uri="{FF2B5EF4-FFF2-40B4-BE49-F238E27FC236}">
                <a16:creationId xmlns:a16="http://schemas.microsoft.com/office/drawing/2014/main" id="{17E33736-9ABC-4DF1-A3A5-82686309AEA0}"/>
              </a:ext>
            </a:extLst>
          </p:cNvPr>
          <p:cNvSpPr txBox="1">
            <a:spLocks/>
          </p:cNvSpPr>
          <p:nvPr/>
        </p:nvSpPr>
        <p:spPr>
          <a:xfrm>
            <a:off x="125841" y="465599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Présentée après via l’appli </a:t>
            </a:r>
            <a:r>
              <a:rPr lang="fr-FR" sz="1400" dirty="0" err="1">
                <a:latin typeface="Exo 2"/>
                <a:ea typeface="Exo 2"/>
                <a:cs typeface="Exo 2"/>
              </a:rPr>
              <a:t>shinny</a:t>
            </a:r>
            <a:r>
              <a:rPr lang="fr-FR" sz="1400" dirty="0">
                <a:latin typeface="Exo 2"/>
                <a:ea typeface="Exo 2"/>
                <a:cs typeface="Exo 2"/>
              </a:rPr>
              <a:t> </a:t>
            </a:r>
          </a:p>
        </p:txBody>
      </p:sp>
    </p:spTree>
    <p:extLst>
      <p:ext uri="{BB962C8B-B14F-4D97-AF65-F5344CB8AC3E}">
        <p14:creationId xmlns:p14="http://schemas.microsoft.com/office/powerpoint/2010/main" val="2400134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7" name="Image 6">
            <a:extLst>
              <a:ext uri="{FF2B5EF4-FFF2-40B4-BE49-F238E27FC236}">
                <a16:creationId xmlns:a16="http://schemas.microsoft.com/office/drawing/2014/main" id="{17C80931-7682-488D-B4BC-FACED3D9CDC9}"/>
              </a:ext>
            </a:extLst>
          </p:cNvPr>
          <p:cNvPicPr>
            <a:picLocks noChangeAspect="1"/>
          </p:cNvPicPr>
          <p:nvPr/>
        </p:nvPicPr>
        <p:blipFill>
          <a:blip r:embed="rId3"/>
          <a:stretch>
            <a:fillRect/>
          </a:stretch>
        </p:blipFill>
        <p:spPr>
          <a:xfrm>
            <a:off x="294381" y="2769592"/>
            <a:ext cx="5507593" cy="1508633"/>
          </a:xfrm>
          <a:prstGeom prst="rect">
            <a:avLst/>
          </a:prstGeom>
        </p:spPr>
      </p:pic>
      <p:sp>
        <p:nvSpPr>
          <p:cNvPr id="9" name="Google Shape;257;p41"/>
          <p:cNvSpPr txBox="1">
            <a:spLocks noGrp="1"/>
          </p:cNvSpPr>
          <p:nvPr>
            <p:ph type="ctrTitle"/>
          </p:nvPr>
        </p:nvSpPr>
        <p:spPr>
          <a:xfrm>
            <a:off x="1627966" y="3484"/>
            <a:ext cx="6071233"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0" y="608560"/>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la </a:t>
            </a:r>
            <a:r>
              <a:rPr lang="fr-FR" sz="1400" b="1" dirty="0">
                <a:solidFill>
                  <a:srgbClr val="0070C0"/>
                </a:solidFill>
                <a:latin typeface="Exo 2"/>
                <a:ea typeface="Exo 2"/>
                <a:cs typeface="Exo 2"/>
              </a:rPr>
              <a:t>classe </a:t>
            </a:r>
            <a:r>
              <a:rPr lang="fr-FR" sz="1400" b="1" dirty="0" err="1">
                <a:solidFill>
                  <a:srgbClr val="0070C0"/>
                </a:solidFill>
                <a:latin typeface="Exo 2"/>
                <a:ea typeface="Exo 2"/>
                <a:cs typeface="Exo 2"/>
              </a:rPr>
              <a:t>d’age</a:t>
            </a:r>
            <a:r>
              <a:rPr lang="fr-FR" sz="1400" b="1" dirty="0">
                <a:solidFill>
                  <a:srgbClr val="434343"/>
                </a:solidFill>
                <a:latin typeface="Exo 2"/>
                <a:ea typeface="Exo 2"/>
                <a:cs typeface="Exo 2"/>
              </a:rPr>
              <a:t>: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401806" y="103942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en fonction de la classe d'âge.</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La partie expérience &amp; comportement semble</a:t>
            </a:r>
          </a:p>
          <a:p>
            <a:pPr marL="609600" lvl="1" indent="0"/>
            <a:r>
              <a:rPr lang="fr-FR" sz="1400" dirty="0">
                <a:latin typeface="Exo 2"/>
                <a:ea typeface="Exo 2"/>
                <a:cs typeface="Exo 2"/>
              </a:rPr>
              <a:t>	influer. </a:t>
            </a:r>
          </a:p>
          <a:p>
            <a:pPr marL="609600" lvl="1" indent="0"/>
            <a:r>
              <a:rPr lang="fr-FR" sz="1400" dirty="0">
                <a:latin typeface="Exo 2"/>
                <a:ea typeface="Exo 2"/>
                <a:cs typeface="Exo 2"/>
              </a:rPr>
              <a:t>	intéressant :  la classe </a:t>
            </a:r>
            <a:r>
              <a:rPr lang="fr-FR" sz="1400" dirty="0" err="1">
                <a:latin typeface="Exo 2"/>
                <a:ea typeface="Exo 2"/>
                <a:cs typeface="Exo 2"/>
              </a:rPr>
              <a:t>d’age</a:t>
            </a:r>
            <a:r>
              <a:rPr lang="fr-FR" sz="1400" dirty="0">
                <a:latin typeface="Exo 2"/>
                <a:ea typeface="Exo 2"/>
                <a:cs typeface="Exo 2"/>
              </a:rPr>
              <a:t> [40ans-50ans ] </a:t>
            </a:r>
          </a:p>
          <a:p>
            <a:pPr marL="609600" lvl="1" indent="0"/>
            <a:r>
              <a:rPr lang="fr-FR" sz="1400" dirty="0">
                <a:latin typeface="Exo 2"/>
                <a:ea typeface="Exo 2"/>
                <a:cs typeface="Exo 2"/>
              </a:rPr>
              <a:t>	</a:t>
            </a:r>
          </a:p>
        </p:txBody>
      </p:sp>
      <p:pic>
        <p:nvPicPr>
          <p:cNvPr id="3" name="Image 2">
            <a:extLst>
              <a:ext uri="{FF2B5EF4-FFF2-40B4-BE49-F238E27FC236}">
                <a16:creationId xmlns:a16="http://schemas.microsoft.com/office/drawing/2014/main" id="{48EFCA43-A3F0-44F6-B394-2DCA12532913}"/>
              </a:ext>
            </a:extLst>
          </p:cNvPr>
          <p:cNvPicPr>
            <a:picLocks noChangeAspect="1"/>
          </p:cNvPicPr>
          <p:nvPr/>
        </p:nvPicPr>
        <p:blipFill>
          <a:blip r:embed="rId4"/>
          <a:stretch>
            <a:fillRect/>
          </a:stretch>
        </p:blipFill>
        <p:spPr>
          <a:xfrm>
            <a:off x="4468387" y="749346"/>
            <a:ext cx="4675613" cy="2885521"/>
          </a:xfrm>
          <a:prstGeom prst="rect">
            <a:avLst/>
          </a:prstGeom>
        </p:spPr>
      </p:pic>
      <p:pic>
        <p:nvPicPr>
          <p:cNvPr id="8" name="Image 7">
            <a:extLst>
              <a:ext uri="{FF2B5EF4-FFF2-40B4-BE49-F238E27FC236}">
                <a16:creationId xmlns:a16="http://schemas.microsoft.com/office/drawing/2014/main" id="{97241919-6CA7-4B5C-800D-2D1D96C422E2}"/>
              </a:ext>
            </a:extLst>
          </p:cNvPr>
          <p:cNvPicPr>
            <a:picLocks noChangeAspect="1"/>
          </p:cNvPicPr>
          <p:nvPr/>
        </p:nvPicPr>
        <p:blipFill>
          <a:blip r:embed="rId5"/>
          <a:stretch>
            <a:fillRect/>
          </a:stretch>
        </p:blipFill>
        <p:spPr>
          <a:xfrm>
            <a:off x="5153220" y="4019904"/>
            <a:ext cx="3990780" cy="1120112"/>
          </a:xfrm>
          <a:prstGeom prst="rect">
            <a:avLst/>
          </a:prstGeom>
        </p:spPr>
      </p:pic>
      <p:sp>
        <p:nvSpPr>
          <p:cNvPr id="14" name="Google Shape;685;p57">
            <a:extLst>
              <a:ext uri="{FF2B5EF4-FFF2-40B4-BE49-F238E27FC236}">
                <a16:creationId xmlns:a16="http://schemas.microsoft.com/office/drawing/2014/main" id="{CECEA641-E4A8-48CB-8B55-2AC7769093F9}"/>
              </a:ext>
            </a:extLst>
          </p:cNvPr>
          <p:cNvSpPr txBox="1">
            <a:spLocks/>
          </p:cNvSpPr>
          <p:nvPr/>
        </p:nvSpPr>
        <p:spPr>
          <a:xfrm>
            <a:off x="141181" y="4398529"/>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a:t>
            </a:r>
            <a:r>
              <a:rPr lang="fr-FR" sz="1400" b="1" dirty="0">
                <a:solidFill>
                  <a:srgbClr val="0070C0"/>
                </a:solidFill>
                <a:latin typeface="Exo 2"/>
                <a:ea typeface="Exo 2"/>
                <a:cs typeface="Exo 2"/>
              </a:rPr>
              <a:t>le Sexe </a:t>
            </a:r>
            <a:r>
              <a:rPr lang="fr-FR" sz="1400" b="1" dirty="0">
                <a:solidFill>
                  <a:srgbClr val="434343"/>
                </a:solidFill>
                <a:latin typeface="Exo 2"/>
                <a:ea typeface="Exo 2"/>
                <a:cs typeface="Exo 2"/>
              </a:rPr>
              <a:t>: </a:t>
            </a:r>
          </a:p>
          <a:p>
            <a:pPr>
              <a:buFont typeface="Arial" panose="020B0604020202020204" pitchFamily="34" charset="0"/>
              <a:buChar char="•"/>
            </a:pPr>
            <a:r>
              <a:rPr lang="fr-FR" sz="1400" dirty="0">
                <a:solidFill>
                  <a:srgbClr val="434343"/>
                </a:solidFill>
                <a:latin typeface="Exo 2"/>
                <a:ea typeface="Exo 2"/>
                <a:cs typeface="Exo 2"/>
              </a:rPr>
              <a:t>Différence significative entre Femmes &amp; Hommes</a:t>
            </a:r>
          </a:p>
        </p:txBody>
      </p:sp>
    </p:spTree>
    <p:extLst>
      <p:ext uri="{BB962C8B-B14F-4D97-AF65-F5344CB8AC3E}">
        <p14:creationId xmlns:p14="http://schemas.microsoft.com/office/powerpoint/2010/main" val="222521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0" y="3484"/>
            <a:ext cx="6628389"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Gravité Moyenne</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5228211"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Approches d’exploratoires retenues par l ’équipe :</a:t>
            </a:r>
          </a:p>
          <a:p>
            <a:pPr>
              <a:buFont typeface="Arial" panose="020B0604020202020204" pitchFamily="34" charset="0"/>
              <a:buChar char="•"/>
            </a:pPr>
            <a:endParaRPr lang="fr-FR" sz="1400" b="1" dirty="0">
              <a:solidFill>
                <a:srgbClr val="434343"/>
              </a:solidFill>
              <a:latin typeface="Exo 2"/>
              <a:ea typeface="Exo 2"/>
              <a:cs typeface="Exo 2"/>
            </a:endParaRP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pic>
        <p:nvPicPr>
          <p:cNvPr id="5" name="Image 4">
            <a:extLst>
              <a:ext uri="{FF2B5EF4-FFF2-40B4-BE49-F238E27FC236}">
                <a16:creationId xmlns:a16="http://schemas.microsoft.com/office/drawing/2014/main" id="{C490C5DB-31E5-449F-933C-0EA2FB4EB7F8}"/>
              </a:ext>
            </a:extLst>
          </p:cNvPr>
          <p:cNvPicPr>
            <a:picLocks noChangeAspect="1"/>
          </p:cNvPicPr>
          <p:nvPr/>
        </p:nvPicPr>
        <p:blipFill>
          <a:blip r:embed="rId3"/>
          <a:stretch>
            <a:fillRect/>
          </a:stretch>
        </p:blipFill>
        <p:spPr>
          <a:xfrm>
            <a:off x="7699199" y="37097"/>
            <a:ext cx="1390650" cy="2534653"/>
          </a:xfrm>
          <a:prstGeom prst="rect">
            <a:avLst/>
          </a:prstGeom>
        </p:spPr>
      </p:pic>
      <p:pic>
        <p:nvPicPr>
          <p:cNvPr id="7" name="Image 6">
            <a:extLst>
              <a:ext uri="{FF2B5EF4-FFF2-40B4-BE49-F238E27FC236}">
                <a16:creationId xmlns:a16="http://schemas.microsoft.com/office/drawing/2014/main" id="{C5B1E00C-A05B-4E56-AA98-40DA27197129}"/>
              </a:ext>
            </a:extLst>
          </p:cNvPr>
          <p:cNvPicPr>
            <a:picLocks noChangeAspect="1"/>
          </p:cNvPicPr>
          <p:nvPr/>
        </p:nvPicPr>
        <p:blipFill>
          <a:blip r:embed="rId4"/>
          <a:stretch>
            <a:fillRect/>
          </a:stretch>
        </p:blipFill>
        <p:spPr>
          <a:xfrm>
            <a:off x="189233" y="2038842"/>
            <a:ext cx="3998424" cy="1047750"/>
          </a:xfrm>
          <a:prstGeom prst="rect">
            <a:avLst/>
          </a:prstGeom>
        </p:spPr>
      </p:pic>
      <p:sp>
        <p:nvSpPr>
          <p:cNvPr id="8" name="Rectangle 7">
            <a:extLst>
              <a:ext uri="{FF2B5EF4-FFF2-40B4-BE49-F238E27FC236}">
                <a16:creationId xmlns:a16="http://schemas.microsoft.com/office/drawing/2014/main" id="{D8A0E0EB-272F-4F8C-8C82-E9C5A8864394}"/>
              </a:ext>
            </a:extLst>
          </p:cNvPr>
          <p:cNvSpPr/>
          <p:nvPr/>
        </p:nvSpPr>
        <p:spPr>
          <a:xfrm>
            <a:off x="503154" y="1444981"/>
            <a:ext cx="4572000" cy="523220"/>
          </a:xfrm>
          <a:prstGeom prst="rect">
            <a:avLst/>
          </a:prstGeom>
        </p:spPr>
        <p:txBody>
          <a:bodyPr>
            <a:spAutoFit/>
          </a:bodyPr>
          <a:lstStyle/>
          <a:p>
            <a:pPr lvl="1">
              <a:buFont typeface="Arial" panose="020B0604020202020204" pitchFamily="34" charset="0"/>
              <a:buChar char="•"/>
            </a:pPr>
            <a:r>
              <a:rPr lang="fr-FR" dirty="0">
                <a:latin typeface="Exo 2"/>
                <a:ea typeface="Exo 2"/>
                <a:cs typeface="Exo 2"/>
              </a:rPr>
              <a:t>La gravité moyenne est statistiquement différente </a:t>
            </a:r>
          </a:p>
          <a:p>
            <a:pPr lvl="1"/>
            <a:r>
              <a:rPr lang="fr-FR" dirty="0">
                <a:latin typeface="Exo 2"/>
                <a:ea typeface="Exo 2"/>
                <a:cs typeface="Exo 2"/>
              </a:rPr>
              <a:t>En fonction des départements.</a:t>
            </a:r>
          </a:p>
        </p:txBody>
      </p:sp>
      <p:pic>
        <p:nvPicPr>
          <p:cNvPr id="15" name="Image 14">
            <a:extLst>
              <a:ext uri="{FF2B5EF4-FFF2-40B4-BE49-F238E27FC236}">
                <a16:creationId xmlns:a16="http://schemas.microsoft.com/office/drawing/2014/main" id="{58BE7977-7823-4903-B773-01AA308B0558}"/>
              </a:ext>
            </a:extLst>
          </p:cNvPr>
          <p:cNvPicPr>
            <a:picLocks noChangeAspect="1"/>
          </p:cNvPicPr>
          <p:nvPr/>
        </p:nvPicPr>
        <p:blipFill>
          <a:blip r:embed="rId5"/>
          <a:stretch>
            <a:fillRect/>
          </a:stretch>
        </p:blipFill>
        <p:spPr>
          <a:xfrm>
            <a:off x="4740442" y="2804785"/>
            <a:ext cx="4214325" cy="2249063"/>
          </a:xfrm>
          <a:prstGeom prst="rect">
            <a:avLst/>
          </a:prstGeom>
        </p:spPr>
      </p:pic>
      <p:sp>
        <p:nvSpPr>
          <p:cNvPr id="16" name="Google Shape;685;p57">
            <a:extLst>
              <a:ext uri="{FF2B5EF4-FFF2-40B4-BE49-F238E27FC236}">
                <a16:creationId xmlns:a16="http://schemas.microsoft.com/office/drawing/2014/main" id="{764E837F-A4B6-4F4B-B114-39CA226C0490}"/>
              </a:ext>
            </a:extLst>
          </p:cNvPr>
          <p:cNvSpPr txBox="1">
            <a:spLocks/>
          </p:cNvSpPr>
          <p:nvPr/>
        </p:nvSpPr>
        <p:spPr>
          <a:xfrm>
            <a:off x="-156412" y="332302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Gravité moyenne par classe d’Age</a:t>
            </a:r>
          </a:p>
        </p:txBody>
      </p:sp>
    </p:spTree>
    <p:extLst>
      <p:ext uri="{BB962C8B-B14F-4D97-AF65-F5344CB8AC3E}">
        <p14:creationId xmlns:p14="http://schemas.microsoft.com/office/powerpoint/2010/main" val="842411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955154" y="2366186"/>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a:t>
            </a: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2459940" y="1957167"/>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(80%)</a:t>
            </a:r>
          </a:p>
        </p:txBody>
      </p:sp>
      <p:cxnSp>
        <p:nvCxnSpPr>
          <p:cNvPr id="25" name="Connecteur droit 24"/>
          <p:cNvCxnSpPr/>
          <p:nvPr/>
        </p:nvCxnSpPr>
        <p:spPr>
          <a:xfrm>
            <a:off x="5780004"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p:nvPr/>
        </p:nvCxnSpPr>
        <p:spPr>
          <a:xfrm>
            <a:off x="5780004" y="1662545"/>
            <a:ext cx="1618963"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7398967" y="1274618"/>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X : 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95410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Natural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Basis </a:t>
            </a:r>
            <a:r>
              <a:rPr lang="fr-FR" dirty="0" err="1">
                <a:solidFill>
                  <a:srgbClr val="434343"/>
                </a:solidFill>
                <a:uFill>
                  <a:noFill/>
                </a:uFill>
                <a:latin typeface="Roboto Condensed Light"/>
                <a:ea typeface="Roboto Condensed Light"/>
                <a:cs typeface="Roboto Condensed Light"/>
              </a:rPr>
              <a:t>Functions</a:t>
            </a:r>
            <a:endParaRPr lang="fr-FR" dirty="0">
              <a:solidFill>
                <a:srgbClr val="434343"/>
              </a:solidFill>
              <a:uFill>
                <a:noFill/>
              </a:uFill>
              <a:latin typeface="Roboto Condensed Light"/>
              <a:ea typeface="Roboto Condensed Light"/>
              <a:cs typeface="Roboto Condensed Light"/>
            </a:endParaRP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Fonction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codé à la main avec de </a:t>
            </a:r>
            <a:r>
              <a:rPr lang="fr-FR" dirty="0" err="1">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rPr>
              <a:t> (quadrillage)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 ou </a:t>
            </a:r>
            <a:r>
              <a:rPr lang="fr-FR" b="1" dirty="0" err="1">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dirty="0">
              <a:solidFill>
                <a:srgbClr val="0070C0"/>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261 possibilités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8" end="8"/>
                                            </p:txEl>
                                          </p:spTgt>
                                        </p:tgtEl>
                                        <p:attrNameLst>
                                          <p:attrName>style.visibility</p:attrName>
                                        </p:attrNameLst>
                                      </p:cBhvr>
                                      <p:to>
                                        <p:strVal val="visible"/>
                                      </p:to>
                                    </p:set>
                                    <p:animEffect transition="in" filter="fade">
                                      <p:cBhvr>
                                        <p:cTn id="71"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  </a:t>
            </a: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Boosted</a:t>
            </a:r>
            <a:r>
              <a:rPr lang="fr-FR" dirty="0"/>
              <a:t> </a:t>
            </a:r>
            <a:r>
              <a:rPr lang="fr-FR" dirty="0" err="1"/>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0,725</a:t>
            </a: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Polynomial 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1712259" y="4835972"/>
            <a:ext cx="7431741" cy="17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0,865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Boosted</a:t>
            </a:r>
            <a:r>
              <a:rPr lang="fr-FR" sz="1600" b="1" dirty="0">
                <a:solidFill>
                  <a:srgbClr val="C00000"/>
                </a:solidFill>
                <a:uFill>
                  <a:noFill/>
                </a:uFill>
                <a:latin typeface="Roboto Condensed Light"/>
                <a:ea typeface="Roboto Condensed Light"/>
                <a:cs typeface="Roboto Condensed Light"/>
                <a:sym typeface="Roboto Condensed Light"/>
              </a:rPr>
              <a:t> </a:t>
            </a:r>
            <a:r>
              <a:rPr lang="fr-FR" sz="1600" b="1" dirty="0" err="1">
                <a:solidFill>
                  <a:srgbClr val="C00000"/>
                </a:solidFill>
                <a:uFill>
                  <a:noFill/>
                </a:uFill>
                <a:latin typeface="Roboto Condensed Light"/>
                <a:ea typeface="Roboto Condensed Light"/>
                <a:cs typeface="Roboto Condensed Light"/>
                <a:sym typeface="Roboto Condensed Light"/>
              </a:rPr>
              <a:t>Trees</a:t>
            </a:r>
            <a:r>
              <a:rPr lang="fr-FR" sz="1600" b="1" dirty="0">
                <a:solidFill>
                  <a:srgbClr val="C00000"/>
                </a:solidFill>
                <a:uFill>
                  <a:noFill/>
                </a:uFill>
                <a:latin typeface="Roboto Condensed Light"/>
                <a:ea typeface="Roboto Condensed Light"/>
                <a:cs typeface="Roboto Condensed Light"/>
                <a:sym typeface="Roboto Condensed Light"/>
              </a:rPr>
              <a:t> ou Polynomial SVM</a:t>
            </a: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le </a:t>
            </a:r>
            <a:r>
              <a:rPr lang="fr-FR" sz="1600" dirty="0" err="1">
                <a:solidFill>
                  <a:srgbClr val="434343"/>
                </a:solidFill>
                <a:uFill>
                  <a:noFill/>
                </a:uFill>
                <a:latin typeface="Roboto Condensed Light"/>
                <a:ea typeface="Roboto Condensed Light"/>
                <a:cs typeface="Roboto Condensed Light"/>
                <a:sym typeface="Roboto Condensed Light"/>
              </a:rPr>
              <a:t>Testset</a:t>
            </a:r>
            <a:r>
              <a:rPr lang="fr-FR" sz="1600" dirty="0">
                <a:solidFill>
                  <a:srgbClr val="434343"/>
                </a:solidFill>
                <a:uFill>
                  <a:noFill/>
                </a:uFill>
                <a:latin typeface="Roboto Condensed Light"/>
                <a:ea typeface="Roboto Condensed Light"/>
                <a:cs typeface="Roboto Condensed Light"/>
                <a:sym typeface="Roboto Condensed Light"/>
              </a:rPr>
              <a: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0,836</a:t>
            </a:r>
          </a:p>
          <a:p>
            <a:r>
              <a:rPr lang="fr-FR" sz="1600" dirty="0">
                <a:solidFill>
                  <a:srgbClr val="434343"/>
                </a:solidFill>
                <a:uFill>
                  <a:noFill/>
                </a:uFill>
                <a:latin typeface="Roboto Condensed Light"/>
                <a:ea typeface="Roboto Condensed Light"/>
                <a:cs typeface="Roboto Condensed Light"/>
                <a:sym typeface="Roboto Condensed Light"/>
              </a:rPr>
              <a:t>Roc AUC = 0,812</a:t>
            </a: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dirty="0"/>
              <a:t>Dimensionnement des secours suivant les périodes à forts taux accidents</a:t>
            </a:r>
            <a:endParaRPr dirty="0"/>
          </a:p>
          <a:p>
            <a:pPr marL="457200" lvl="0" indent="-298450" algn="l" rtl="0">
              <a:spcBef>
                <a:spcPts val="0"/>
              </a:spcBef>
              <a:spcAft>
                <a:spcPts val="0"/>
              </a:spcAft>
              <a:buSzPts val="1100"/>
              <a:buChar char="■"/>
            </a:pPr>
            <a:r>
              <a:rPr lang="en-US" dirty="0" err="1"/>
              <a:t>Zonnage</a:t>
            </a:r>
            <a:r>
              <a:rPr lang="en-US" dirty="0"/>
              <a:t> des </a:t>
            </a:r>
            <a:r>
              <a:rPr lang="en-US" dirty="0" err="1"/>
              <a:t>équipes</a:t>
            </a:r>
            <a:r>
              <a:rPr lang="en-US" dirty="0"/>
              <a:t> </a:t>
            </a:r>
            <a:r>
              <a:rPr lang="en-US" dirty="0" err="1"/>
              <a:t>d’intervention</a:t>
            </a:r>
            <a:r>
              <a:rPr lang="en-US" dirty="0"/>
              <a:t> </a:t>
            </a:r>
            <a:r>
              <a:rPr lang="en-US" dirty="0" err="1"/>
              <a:t>suivant</a:t>
            </a:r>
            <a:r>
              <a:rPr lang="en-US" dirty="0"/>
              <a:t> les concentration </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indent="-298450">
              <a:spcBef>
                <a:spcPts val="300"/>
              </a:spcBef>
              <a:buSzPts val="1100"/>
            </a:pPr>
            <a:r>
              <a:rPr lang="fr-FR" dirty="0"/>
              <a:t>Modification des zones à forts risque</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lvl="0" indent="-298450">
              <a:spcBef>
                <a:spcPts val="300"/>
              </a:spcBef>
              <a:buSzPts val="1100"/>
            </a:pPr>
            <a:r>
              <a:rPr lang="en-US" dirty="0" err="1"/>
              <a:t>Controle</a:t>
            </a:r>
            <a:r>
              <a:rPr lang="en-US" dirty="0"/>
              <a:t> des zones </a:t>
            </a:r>
            <a:r>
              <a:rPr lang="en-US" dirty="0" err="1"/>
              <a:t>dangereuses</a:t>
            </a:r>
            <a:r>
              <a:rPr lang="en-US" dirty="0"/>
              <a:t> </a:t>
            </a:r>
            <a:r>
              <a:rPr lang="en-US" dirty="0" err="1"/>
              <a:t>ou</a:t>
            </a:r>
            <a:r>
              <a:rPr lang="en-US" dirty="0"/>
              <a:t> </a:t>
            </a:r>
            <a:r>
              <a:rPr lang="en-US" dirty="0" err="1"/>
              <a:t>ayant</a:t>
            </a:r>
            <a:r>
              <a:rPr lang="en-US" dirty="0"/>
              <a:t> un impact plus important </a:t>
            </a:r>
            <a:r>
              <a:rPr lang="en-US" dirty="0" err="1"/>
              <a:t>en</a:t>
            </a:r>
            <a:r>
              <a:rPr lang="en-US" dirty="0"/>
              <a:t> </a:t>
            </a:r>
            <a:r>
              <a:rPr lang="en-US" dirty="0" err="1"/>
              <a:t>cas</a:t>
            </a:r>
            <a:r>
              <a:rPr lang="en-US" dirty="0"/>
              <a:t> </a:t>
            </a:r>
            <a:r>
              <a:rPr lang="en-US" dirty="0" err="1"/>
              <a:t>d’accident</a:t>
            </a:r>
            <a:endParaRPr lang="en-US" dirty="0"/>
          </a:p>
          <a:p>
            <a:pPr lvl="0" indent="-298450">
              <a:spcBef>
                <a:spcPts val="300"/>
              </a:spcBef>
              <a:buSzPts val="1100"/>
            </a:pPr>
            <a:r>
              <a:rPr lang="en-US" dirty="0" err="1"/>
              <a:t>Ciblage</a:t>
            </a:r>
            <a:r>
              <a:rPr lang="en-US" dirty="0"/>
              <a:t> des </a:t>
            </a:r>
            <a:r>
              <a:rPr lang="fr-FR" dirty="0"/>
              <a:t>classes d'âge en sur-risque</a:t>
            </a:r>
            <a:endParaRPr lang="en-US" dirty="0"/>
          </a:p>
          <a:p>
            <a:pPr lvl="0" indent="-298450">
              <a:spcBef>
                <a:spcPts val="300"/>
              </a:spcBef>
              <a:buSzPts val="1100"/>
            </a:pPr>
            <a:r>
              <a:rPr lang="en-US" dirty="0" err="1"/>
              <a:t>Sensibilisation</a:t>
            </a:r>
            <a:r>
              <a:rPr lang="en-US" dirty="0"/>
              <a:t> </a:t>
            </a:r>
            <a:r>
              <a:rPr lang="en-US" dirty="0" err="1"/>
              <a:t>suivant</a:t>
            </a:r>
            <a:r>
              <a:rPr lang="en-US" dirty="0"/>
              <a:t> </a:t>
            </a:r>
            <a:r>
              <a:rPr lang="en-US" dirty="0" err="1"/>
              <a:t>l’age</a:t>
            </a:r>
            <a:r>
              <a:rPr lang="en-US" dirty="0"/>
              <a:t> (adaptations des </a:t>
            </a:r>
            <a:r>
              <a:rPr lang="en-US" dirty="0" err="1"/>
              <a:t>médias</a:t>
            </a:r>
            <a:r>
              <a:rPr lang="en-US" dirty="0"/>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indent="-298450">
              <a:spcBef>
                <a:spcPts val="300"/>
              </a:spcBef>
              <a:buSzPts val="1100"/>
            </a:pPr>
            <a:r>
              <a:rPr lang="en-US" dirty="0"/>
              <a:t>Transition et cohabitation voiture </a:t>
            </a:r>
            <a:r>
              <a:rPr lang="en-US" dirty="0" err="1"/>
              <a:t>autonomes</a:t>
            </a:r>
            <a:endParaRPr lang="en-US" dirty="0"/>
          </a:p>
          <a:p>
            <a:pPr marL="457200" lvl="0" indent="-298450" algn="l" rtl="0">
              <a:spcBef>
                <a:spcPts val="300"/>
              </a:spcBef>
              <a:spcAft>
                <a:spcPts val="0"/>
              </a:spcAft>
              <a:buSzPts val="1100"/>
              <a:buChar char="■"/>
            </a:pPr>
            <a:endParaRPr lang="en-US" sz="1100" dirty="0"/>
          </a:p>
        </p:txBody>
      </p:sp>
    </p:spTree>
    <p:extLst>
      <p:ext uri="{BB962C8B-B14F-4D97-AF65-F5344CB8AC3E}">
        <p14:creationId xmlns:p14="http://schemas.microsoft.com/office/powerpoint/2010/main" val="2668266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87804" y="1177637"/>
            <a:ext cx="6807869"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Territorialiser les campagnes de préventions</a:t>
            </a:r>
            <a:endParaRPr lang="fr-FR" b="1" dirty="0">
              <a:latin typeface="Exo 2"/>
              <a:ea typeface="Exo 2"/>
              <a:cs typeface="Exo 2"/>
            </a:endParaRPr>
          </a:p>
          <a:p>
            <a:pPr lvl="0" indent="-298450">
              <a:spcBef>
                <a:spcPts val="300"/>
              </a:spcBef>
              <a:buSzPts val="1100"/>
            </a:pPr>
            <a:r>
              <a:rPr lang="fr-FR" dirty="0"/>
              <a:t>Les facteurs contribuant à la probabilité ou la gravite des accidents différent par département. </a:t>
            </a:r>
          </a:p>
          <a:p>
            <a:pPr lvl="0" indent="-298450">
              <a:spcBef>
                <a:spcPts val="300"/>
              </a:spcBef>
              <a:buSzPts val="1100"/>
            </a:pPr>
            <a:r>
              <a:rPr lang="fr-FR" dirty="0"/>
              <a:t>Nous recommandons d’analyser les contributeurs par départements  afin de cibler les messages.</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Renforcer l’apprentissage de la conduite </a:t>
            </a:r>
            <a:endParaRPr dirty="0">
              <a:solidFill>
                <a:srgbClr val="434343"/>
              </a:solidFill>
            </a:endParaRPr>
          </a:p>
          <a:p>
            <a:pPr indent="-298450">
              <a:spcBef>
                <a:spcPts val="300"/>
              </a:spcBef>
              <a:buSzPts val="1100"/>
            </a:pPr>
            <a:r>
              <a:rPr lang="fr-FR" dirty="0"/>
              <a:t>Le taux d’accident pour la tranche d'âge 18-22 ans est important. </a:t>
            </a:r>
            <a:endParaRPr dirty="0"/>
          </a:p>
          <a:p>
            <a:pPr indent="-298450">
              <a:spcBef>
                <a:spcPts val="300"/>
              </a:spcBef>
              <a:buSzPts val="1100"/>
            </a:pPr>
            <a:r>
              <a:rPr lang="fr-FR" dirty="0"/>
              <a:t>Renforcer l’acquisition d’</a:t>
            </a:r>
            <a:r>
              <a:rPr lang="fr-FR" dirty="0" err="1"/>
              <a:t>experience</a:t>
            </a:r>
            <a:r>
              <a:rPr lang="fr-FR" dirty="0"/>
              <a:t> + sensibilisation aux comportements à risques.</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Sensibiliser les 40-50ans masculins</a:t>
            </a:r>
            <a:endParaRPr lang="fr-FR" b="1" dirty="0">
              <a:latin typeface="Exo 2"/>
              <a:ea typeface="Exo 2"/>
              <a:cs typeface="Exo 2"/>
            </a:endParaRPr>
          </a:p>
          <a:p>
            <a:pPr lvl="0" indent="-298450">
              <a:spcBef>
                <a:spcPts val="300"/>
              </a:spcBef>
              <a:buSzPts val="1100"/>
            </a:pPr>
            <a:r>
              <a:rPr lang="fr-FR" dirty="0"/>
              <a:t>Malgré l’expérience acquise les taux d’accidents sont plus </a:t>
            </a:r>
            <a:r>
              <a:rPr lang="fr-FR" dirty="0" err="1"/>
              <a:t>élévés</a:t>
            </a:r>
            <a:r>
              <a:rPr lang="fr-FR" dirty="0"/>
              <a:t> que pour les &gt;60ans.</a:t>
            </a:r>
          </a:p>
          <a:p>
            <a:pPr lvl="0" indent="-298450">
              <a:spcBef>
                <a:spcPts val="300"/>
              </a:spcBef>
              <a:buSzPts val="1100"/>
            </a:pPr>
            <a:r>
              <a:rPr lang="fr-FR" dirty="0"/>
              <a:t>Poursuivre les investigations sur cette tranche d’âge (manque de temps, déplacements pro? Trajet domicile –travail ?) </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Proposition </a:t>
            </a:r>
            <a:r>
              <a:rPr lang="en" dirty="0">
                <a:solidFill>
                  <a:srgbClr val="0070C0"/>
                </a:solidFill>
              </a:rPr>
              <a:t>(A regarder et compléter)</a:t>
            </a:r>
            <a:endParaRPr dirty="0">
              <a:solidFill>
                <a:srgbClr val="0070C0"/>
              </a:solidFill>
            </a:endParaRPr>
          </a:p>
        </p:txBody>
      </p:sp>
    </p:spTree>
    <p:extLst>
      <p:ext uri="{BB962C8B-B14F-4D97-AF65-F5344CB8AC3E}">
        <p14:creationId xmlns:p14="http://schemas.microsoft.com/office/powerpoint/2010/main" val="1367559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434343"/>
                </a:solidFill>
                <a:latin typeface="Exo 2"/>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b="1" dirty="0">
                <a:solidFill>
                  <a:srgbClr val="434343"/>
                </a:solidFill>
                <a:latin typeface="Exo 2"/>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b="1" dirty="0">
                <a:solidFill>
                  <a:srgbClr val="434343"/>
                </a:solidFill>
                <a:latin typeface="Exo 2"/>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a:solidFill>
                  <a:srgbClr val="434343"/>
                </a:solidFill>
                <a:latin typeface="Roboto Condensed Light"/>
                <a:ea typeface="Roboto Condensed Light"/>
                <a:cs typeface="Roboto Condensed Light"/>
                <a:sym typeface="Roboto Condensed Light"/>
              </a:rPr>
              <a:t>easygoing atmosphere</a:t>
            </a:r>
            <a:endParaRPr sz="1200" dirty="0">
              <a:solidFill>
                <a:srgbClr val="434343"/>
              </a:solidFill>
              <a:latin typeface="Roboto Condensed Light"/>
              <a:ea typeface="Roboto Condensed Light"/>
              <a:cs typeface="Roboto Condensed Light"/>
              <a:sym typeface="Roboto Condensed Light"/>
            </a:endParaRPr>
          </a:p>
        </p:txBody>
      </p:sp>
      <p:sp>
        <p:nvSpPr>
          <p:cNvPr id="19" name="Ellipse 3">
            <a:extLst>
              <a:ext uri="{FF2B5EF4-FFF2-40B4-BE49-F238E27FC236}">
                <a16:creationId xmlns:a16="http://schemas.microsoft.com/office/drawing/2014/main" id="{CD08A24C-8FDE-4E41-ACF4-DDD672CC1919}"/>
              </a:ext>
            </a:extLst>
          </p:cNvPr>
          <p:cNvSpPr/>
          <p:nvPr/>
        </p:nvSpPr>
        <p:spPr>
          <a:xfrm>
            <a:off x="143888" y="59110"/>
            <a:ext cx="3113842" cy="1798754"/>
          </a:xfrm>
          <a:prstGeom prst="ellipse">
            <a:avLst/>
          </a:prstGeom>
          <a:blipFill dpi="0" rotWithShape="1">
            <a:blip r:embed="rId3">
              <a:alphaModFix amt="50000"/>
            </a:blip>
            <a:srcRect/>
            <a:stretch>
              <a:fillRect l="1000"/>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à points</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7"/>
          <p:cNvSpPr txBox="1">
            <a:spLocks noGrp="1"/>
          </p:cNvSpPr>
          <p:nvPr>
            <p:ph type="subTitle" idx="3"/>
          </p:nvPr>
        </p:nvSpPr>
        <p:spPr>
          <a:xfrm>
            <a:off x="0" y="1359544"/>
            <a:ext cx="7699200" cy="460926"/>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Estimation de la  population France :</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5884387" y="662368"/>
            <a:ext cx="2010826" cy="564515"/>
          </a:xfrm>
          <a:prstGeom prst="rect">
            <a:avLst/>
          </a:prstGeom>
        </p:spPr>
      </p:pic>
      <p:pic>
        <p:nvPicPr>
          <p:cNvPr id="2" name="Image 1">
            <a:extLst>
              <a:ext uri="{FF2B5EF4-FFF2-40B4-BE49-F238E27FC236}">
                <a16:creationId xmlns:a16="http://schemas.microsoft.com/office/drawing/2014/main" id="{D62A5CCA-222D-42D6-81E1-D2717390E26C}"/>
              </a:ext>
            </a:extLst>
          </p:cNvPr>
          <p:cNvPicPr>
            <a:picLocks noChangeAspect="1"/>
          </p:cNvPicPr>
          <p:nvPr/>
        </p:nvPicPr>
        <p:blipFill>
          <a:blip r:embed="rId4"/>
          <a:stretch>
            <a:fillRect/>
          </a:stretch>
        </p:blipFill>
        <p:spPr>
          <a:xfrm>
            <a:off x="4832400" y="1348543"/>
            <a:ext cx="4114800" cy="970547"/>
          </a:xfrm>
          <a:prstGeom prst="rect">
            <a:avLst/>
          </a:prstGeom>
        </p:spPr>
      </p:pic>
      <p:sp>
        <p:nvSpPr>
          <p:cNvPr id="9" name="Google Shape;682;p57">
            <a:extLst>
              <a:ext uri="{FF2B5EF4-FFF2-40B4-BE49-F238E27FC236}">
                <a16:creationId xmlns:a16="http://schemas.microsoft.com/office/drawing/2014/main" id="{D99F3706-96AC-4ADB-A66B-1491510A68A2}"/>
              </a:ext>
            </a:extLst>
          </p:cNvPr>
          <p:cNvSpPr txBox="1">
            <a:spLocks noGrp="1"/>
          </p:cNvSpPr>
          <p:nvPr>
            <p:ph type="body" idx="1"/>
          </p:nvPr>
        </p:nvSpPr>
        <p:spPr>
          <a:xfrm>
            <a:off x="406512" y="1710916"/>
            <a:ext cx="3613089" cy="1374648"/>
          </a:xfrm>
          <a:prstGeom prst="rect">
            <a:avLst/>
          </a:prstGeom>
        </p:spPr>
        <p:txBody>
          <a:bodyPr spcFirstLastPara="1" wrap="square" lIns="91425" tIns="91425" rIns="91425" bIns="91425" anchor="t" anchorCtr="0">
            <a:noAutofit/>
          </a:bodyPr>
          <a:lstStyle/>
          <a:p>
            <a:pPr marL="444500" indent="-285750">
              <a:lnSpc>
                <a:spcPct val="100000"/>
              </a:lnSpc>
              <a:spcBef>
                <a:spcPts val="300"/>
              </a:spcBef>
              <a:buSzPts val="1100"/>
            </a:pPr>
            <a:r>
              <a:rPr lang="fr-FR" dirty="0">
                <a:uFill>
                  <a:noFill/>
                </a:uFill>
              </a:rPr>
              <a:t>Par Région,</a:t>
            </a:r>
          </a:p>
          <a:p>
            <a:pPr marL="444500" indent="-285750">
              <a:lnSpc>
                <a:spcPct val="100000"/>
              </a:lnSpc>
              <a:spcBef>
                <a:spcPts val="300"/>
              </a:spcBef>
              <a:buSzPts val="1100"/>
            </a:pPr>
            <a:r>
              <a:rPr lang="fr-FR" dirty="0">
                <a:uFill>
                  <a:noFill/>
                </a:uFill>
              </a:rPr>
              <a:t>Par Département</a:t>
            </a:r>
          </a:p>
          <a:p>
            <a:pPr marL="444500" indent="-285750">
              <a:lnSpc>
                <a:spcPct val="100000"/>
              </a:lnSpc>
              <a:spcBef>
                <a:spcPts val="300"/>
              </a:spcBef>
              <a:buSzPts val="1100"/>
            </a:pPr>
            <a:r>
              <a:rPr lang="fr-FR" dirty="0">
                <a:uFill>
                  <a:noFill/>
                </a:uFill>
                <a:sym typeface="Wingdings" panose="05000000000000000000" pitchFamily="2" charset="2"/>
              </a:rPr>
              <a:t>Par Sexe</a:t>
            </a:r>
          </a:p>
          <a:p>
            <a:pPr marL="444500" indent="-285750">
              <a:lnSpc>
                <a:spcPct val="100000"/>
              </a:lnSpc>
              <a:spcBef>
                <a:spcPts val="300"/>
              </a:spcBef>
              <a:buSzPts val="1100"/>
            </a:pPr>
            <a:r>
              <a:rPr lang="fr-FR" dirty="0">
                <a:uFill>
                  <a:noFill/>
                </a:uFill>
                <a:sym typeface="Wingdings" panose="05000000000000000000" pitchFamily="2" charset="2"/>
              </a:rPr>
              <a:t>Par âge</a:t>
            </a:r>
          </a:p>
          <a:p>
            <a:pPr marL="444500" indent="-285750">
              <a:lnSpc>
                <a:spcPct val="100000"/>
              </a:lnSpc>
              <a:spcBef>
                <a:spcPts val="300"/>
              </a:spcBef>
              <a:buSzPts val="1100"/>
            </a:pPr>
            <a:r>
              <a:rPr lang="fr-FR" dirty="0">
                <a:uFill>
                  <a:noFill/>
                </a:uFill>
                <a:sym typeface="Wingdings" panose="05000000000000000000" pitchFamily="2" charset="2"/>
              </a:rPr>
              <a:t>Par année </a:t>
            </a:r>
          </a:p>
          <a:p>
            <a:pPr lvl="1" indent="-298450">
              <a:lnSpc>
                <a:spcPct val="100000"/>
              </a:lnSpc>
              <a:spcBef>
                <a:spcPts val="300"/>
              </a:spcBef>
              <a:buSzPts val="1100"/>
            </a:pPr>
            <a:endParaRPr lang="fr-FR" sz="900" dirty="0"/>
          </a:p>
          <a:p>
            <a:pPr marL="457200" lvl="0" indent="-298450" algn="l" rtl="0">
              <a:lnSpc>
                <a:spcPct val="100000"/>
              </a:lnSpc>
              <a:spcBef>
                <a:spcPts val="300"/>
              </a:spcBef>
              <a:spcAft>
                <a:spcPts val="0"/>
              </a:spcAft>
              <a:buSzPts val="1100"/>
              <a:buChar char="■"/>
            </a:pPr>
            <a:endParaRPr sz="1100" dirty="0"/>
          </a:p>
        </p:txBody>
      </p:sp>
      <p:sp>
        <p:nvSpPr>
          <p:cNvPr id="3" name="Rectangle 2">
            <a:extLst>
              <a:ext uri="{FF2B5EF4-FFF2-40B4-BE49-F238E27FC236}">
                <a16:creationId xmlns:a16="http://schemas.microsoft.com/office/drawing/2014/main" id="{7653BBBD-1FE5-4F02-BBEF-30DEFF30B4ED}"/>
              </a:ext>
            </a:extLst>
          </p:cNvPr>
          <p:cNvSpPr/>
          <p:nvPr/>
        </p:nvSpPr>
        <p:spPr>
          <a:xfrm>
            <a:off x="141805" y="3103591"/>
            <a:ext cx="899605" cy="307777"/>
          </a:xfrm>
          <a:prstGeom prst="rect">
            <a:avLst/>
          </a:prstGeom>
        </p:spPr>
        <p:txBody>
          <a:bodyPr wrap="none">
            <a:spAutoFit/>
          </a:bodyPr>
          <a:lstStyle/>
          <a:p>
            <a:r>
              <a:rPr lang="fr-FR" b="1" dirty="0">
                <a:solidFill>
                  <a:srgbClr val="434343"/>
                </a:solidFill>
                <a:latin typeface="Exo 2"/>
                <a:ea typeface="Exo 2"/>
                <a:cs typeface="Exo 2"/>
              </a:rPr>
              <a:t>Objectif:</a:t>
            </a:r>
          </a:p>
        </p:txBody>
      </p:sp>
      <p:sp>
        <p:nvSpPr>
          <p:cNvPr id="10" name="Google Shape;682;p57">
            <a:extLst>
              <a:ext uri="{FF2B5EF4-FFF2-40B4-BE49-F238E27FC236}">
                <a16:creationId xmlns:a16="http://schemas.microsoft.com/office/drawing/2014/main" id="{622EC97B-EA54-422B-AC61-B6D0903440C8}"/>
              </a:ext>
            </a:extLst>
          </p:cNvPr>
          <p:cNvSpPr txBox="1">
            <a:spLocks/>
          </p:cNvSpPr>
          <p:nvPr/>
        </p:nvSpPr>
        <p:spPr>
          <a:xfrm>
            <a:off x="406512" y="3296696"/>
            <a:ext cx="4948404"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Les territoires ayant une densité de population différente, il était nécessaire de l’intégrer afin de pouvoir les comparer </a:t>
            </a:r>
            <a:endParaRPr lang="fr-FR" dirty="0">
              <a:uFill>
                <a:noFill/>
              </a:uFill>
              <a:sym typeface="Wingdings" panose="05000000000000000000" pitchFamily="2" charset="2"/>
            </a:endParaRPr>
          </a:p>
          <a:p>
            <a:pPr lvl="1" indent="-298450">
              <a:spcBef>
                <a:spcPts val="300"/>
              </a:spcBef>
              <a:buSzPts val="1100"/>
            </a:pPr>
            <a:endParaRPr lang="fr-FR" sz="900" dirty="0"/>
          </a:p>
          <a:p>
            <a:pPr indent="-298450">
              <a:spcBef>
                <a:spcPts val="300"/>
              </a:spcBef>
              <a:buSzPts val="1100"/>
            </a:pPr>
            <a:endParaRPr lang="fr-FR" sz="1100" dirty="0"/>
          </a:p>
        </p:txBody>
      </p:sp>
      <p:sp>
        <p:nvSpPr>
          <p:cNvPr id="11" name="Rectangle 10">
            <a:extLst>
              <a:ext uri="{FF2B5EF4-FFF2-40B4-BE49-F238E27FC236}">
                <a16:creationId xmlns:a16="http://schemas.microsoft.com/office/drawing/2014/main" id="{CEF0863B-DC53-4713-A81E-73D2FDE2B59A}"/>
              </a:ext>
            </a:extLst>
          </p:cNvPr>
          <p:cNvSpPr/>
          <p:nvPr/>
        </p:nvSpPr>
        <p:spPr>
          <a:xfrm>
            <a:off x="141805" y="3966838"/>
            <a:ext cx="2185214" cy="307777"/>
          </a:xfrm>
          <a:prstGeom prst="rect">
            <a:avLst/>
          </a:prstGeom>
        </p:spPr>
        <p:txBody>
          <a:bodyPr wrap="none">
            <a:spAutoFit/>
          </a:bodyPr>
          <a:lstStyle/>
          <a:p>
            <a:r>
              <a:rPr lang="fr-FR" b="1" dirty="0">
                <a:solidFill>
                  <a:srgbClr val="434343"/>
                </a:solidFill>
                <a:latin typeface="Exo 2"/>
                <a:ea typeface="Exo 2"/>
                <a:cs typeface="Exo 2"/>
              </a:rPr>
              <a:t>Structure des données :</a:t>
            </a:r>
          </a:p>
        </p:txBody>
      </p:sp>
      <p:sp>
        <p:nvSpPr>
          <p:cNvPr id="12" name="Google Shape;682;p57">
            <a:extLst>
              <a:ext uri="{FF2B5EF4-FFF2-40B4-BE49-F238E27FC236}">
                <a16:creationId xmlns:a16="http://schemas.microsoft.com/office/drawing/2014/main" id="{06B02E73-1748-47AE-A422-8065352F5F1F}"/>
              </a:ext>
            </a:extLst>
          </p:cNvPr>
          <p:cNvSpPr txBox="1">
            <a:spLocks/>
          </p:cNvSpPr>
          <p:nvPr/>
        </p:nvSpPr>
        <p:spPr>
          <a:xfrm>
            <a:off x="378340" y="4128213"/>
            <a:ext cx="7988289"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Fichier XLS avec 1 onglet par Année</a:t>
            </a:r>
          </a:p>
          <a:p>
            <a:pPr marL="444500" indent="-285750">
              <a:spcBef>
                <a:spcPts val="300"/>
              </a:spcBef>
              <a:buSzPts val="1100"/>
            </a:pPr>
            <a:r>
              <a:rPr lang="fr-FR" dirty="0">
                <a:uFill>
                  <a:noFill/>
                </a:uFill>
                <a:sym typeface="Wingdings" panose="05000000000000000000" pitchFamily="2" charset="2"/>
              </a:rPr>
              <a:t> Tableaux à 2 dimensions :  Sexe -Age Vs Départements </a:t>
            </a:r>
          </a:p>
          <a:p>
            <a:pPr marL="158750" indent="0">
              <a:spcBef>
                <a:spcPts val="300"/>
              </a:spcBef>
              <a:buSzPts val="1100"/>
              <a:buNone/>
            </a:pPr>
            <a:r>
              <a:rPr lang="fr-FR" dirty="0">
                <a:uFill>
                  <a:noFill/>
                </a:uFill>
                <a:sym typeface="Wingdings" panose="05000000000000000000" pitchFamily="2" charset="2"/>
              </a:rPr>
              <a:t>	 Retraitement des données en « </a:t>
            </a:r>
            <a:r>
              <a:rPr lang="fr-FR" dirty="0" err="1">
                <a:uFill>
                  <a:noFill/>
                </a:uFill>
                <a:sym typeface="Wingdings" panose="05000000000000000000" pitchFamily="2" charset="2"/>
              </a:rPr>
              <a:t>Tibble</a:t>
            </a:r>
            <a:r>
              <a:rPr lang="fr-FR" dirty="0">
                <a:uFill>
                  <a:noFill/>
                </a:uFill>
                <a:sym typeface="Wingdings" panose="05000000000000000000" pitchFamily="2" charset="2"/>
              </a:rPr>
              <a:t> »</a:t>
            </a:r>
          </a:p>
          <a:p>
            <a:pPr lvl="1" indent="-298450">
              <a:spcBef>
                <a:spcPts val="300"/>
              </a:spcBef>
              <a:buSzPts val="1100"/>
            </a:pPr>
            <a:endParaRPr lang="fr-FR" sz="900" dirty="0"/>
          </a:p>
          <a:p>
            <a:pPr indent="-298450">
              <a:spcBef>
                <a:spcPts val="300"/>
              </a:spcBef>
              <a:buSzPts val="1100"/>
            </a:pPr>
            <a:endParaRPr lang="fr-FR" sz="1100" dirty="0"/>
          </a:p>
        </p:txBody>
      </p:sp>
      <p:sp>
        <p:nvSpPr>
          <p:cNvPr id="13" name="Google Shape;685;p57">
            <a:extLst>
              <a:ext uri="{FF2B5EF4-FFF2-40B4-BE49-F238E27FC236}">
                <a16:creationId xmlns:a16="http://schemas.microsoft.com/office/drawing/2014/main" id="{302DC6BA-223D-4F9A-8BC4-A2422065363A}"/>
              </a:ext>
            </a:extLst>
          </p:cNvPr>
          <p:cNvSpPr txBox="1">
            <a:spLocks/>
          </p:cNvSpPr>
          <p:nvPr/>
        </p:nvSpPr>
        <p:spPr>
          <a:xfrm>
            <a:off x="0" y="81418"/>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fr-FR" sz="1400" b="1" dirty="0">
                <a:solidFill>
                  <a:srgbClr val="434343"/>
                </a:solidFill>
                <a:latin typeface="Exo 2"/>
                <a:ea typeface="Exo 2"/>
                <a:cs typeface="Exo 2"/>
              </a:rPr>
              <a:t>Source &amp; Fiabilité :</a:t>
            </a:r>
            <a:endParaRPr lang="fr-FR" sz="1400" b="1" dirty="0">
              <a:solidFill>
                <a:srgbClr val="0070C0"/>
              </a:solidFill>
              <a:latin typeface="Exo 2"/>
              <a:ea typeface="Exo 2"/>
              <a:cs typeface="Exo 2"/>
            </a:endParaRPr>
          </a:p>
        </p:txBody>
      </p:sp>
      <p:sp>
        <p:nvSpPr>
          <p:cNvPr id="14" name="Google Shape;682;p57">
            <a:extLst>
              <a:ext uri="{FF2B5EF4-FFF2-40B4-BE49-F238E27FC236}">
                <a16:creationId xmlns:a16="http://schemas.microsoft.com/office/drawing/2014/main" id="{3014A278-E4E2-41F5-BEE2-04EA8CAD1B32}"/>
              </a:ext>
            </a:extLst>
          </p:cNvPr>
          <p:cNvSpPr txBox="1">
            <a:spLocks/>
          </p:cNvSpPr>
          <p:nvPr/>
        </p:nvSpPr>
        <p:spPr>
          <a:xfrm>
            <a:off x="406512" y="475286"/>
            <a:ext cx="2010827" cy="742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lnSpc>
                <a:spcPct val="100000"/>
              </a:lnSpc>
              <a:spcBef>
                <a:spcPts val="300"/>
              </a:spcBef>
              <a:buSzPts val="1100"/>
            </a:pPr>
            <a:r>
              <a:rPr lang="fr-FR" dirty="0">
                <a:uFill>
                  <a:noFill/>
                </a:uFill>
              </a:rPr>
              <a:t>Insee,</a:t>
            </a:r>
          </a:p>
          <a:p>
            <a:pPr marL="444500" indent="-285750">
              <a:lnSpc>
                <a:spcPct val="100000"/>
              </a:lnSpc>
              <a:spcBef>
                <a:spcPts val="300"/>
              </a:spcBef>
              <a:buSzPts val="1100"/>
            </a:pPr>
            <a:r>
              <a:rPr lang="fr-FR" dirty="0">
                <a:uFill>
                  <a:noFill/>
                </a:uFill>
                <a:sym typeface="Wingdings" panose="05000000000000000000" pitchFamily="2" charset="2"/>
              </a:rPr>
              <a:t>Fiable</a:t>
            </a:r>
          </a:p>
          <a:p>
            <a:pPr marL="444500" indent="-285750">
              <a:lnSpc>
                <a:spcPct val="100000"/>
              </a:lnSpc>
              <a:spcBef>
                <a:spcPts val="300"/>
              </a:spcBef>
              <a:buSzPts val="1100"/>
            </a:pPr>
            <a:r>
              <a:rPr lang="fr-FR" dirty="0">
                <a:uFill>
                  <a:noFill/>
                </a:uFill>
                <a:sym typeface="Wingdings" panose="05000000000000000000" pitchFamily="2" charset="2"/>
              </a:rPr>
              <a:t>MAJ ( 01/01/21 )</a:t>
            </a:r>
          </a:p>
          <a:p>
            <a:pPr lvl="1" indent="-298450">
              <a:lnSpc>
                <a:spcPct val="100000"/>
              </a:lnSpc>
              <a:spcBef>
                <a:spcPts val="300"/>
              </a:spcBef>
              <a:buSzPts val="1100"/>
            </a:pPr>
            <a:endParaRPr lang="fr-FR" sz="900" dirty="0"/>
          </a:p>
          <a:p>
            <a:pPr indent="-298450">
              <a:lnSpc>
                <a:spcPct val="100000"/>
              </a:lnSpc>
              <a:spcBef>
                <a:spcPts val="300"/>
              </a:spcBef>
              <a:buSzPts val="1100"/>
            </a:pPr>
            <a:endParaRPr lang="fr-FR" sz="1100" dirty="0"/>
          </a:p>
        </p:txBody>
      </p:sp>
    </p:spTree>
    <p:extLst>
      <p:ext uri="{BB962C8B-B14F-4D97-AF65-F5344CB8AC3E}">
        <p14:creationId xmlns:p14="http://schemas.microsoft.com/office/powerpoint/2010/main" val="243528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 par station</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2188</TotalTime>
  <Words>2655</Words>
  <Application>Microsoft Office PowerPoint</Application>
  <PresentationFormat>全屏显示(16:9)</PresentationFormat>
  <Paragraphs>365</Paragraphs>
  <Slides>32</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Nunito Light</vt:lpstr>
      <vt:lpstr>Exo 2</vt:lpstr>
      <vt:lpstr>Roboto Condensed Light</vt:lpstr>
      <vt:lpstr>Arial</vt:lpstr>
      <vt:lpstr>Fira Sans Extra Condensed Medium</vt:lpstr>
      <vt:lpstr>Wingdings</vt:lpstr>
      <vt:lpstr>Tech Newsletter XL by Slidesgo</vt:lpstr>
      <vt:lpstr>Les Fous du volant</vt:lpstr>
      <vt:lpstr>TABLE OF CONTENTS</vt:lpstr>
      <vt:lpstr>Contexte général</vt:lpstr>
      <vt:lpstr>Contexte général (A finaliser)</vt:lpstr>
      <vt:lpstr>Data sources &amp; problématiques</vt:lpstr>
      <vt:lpstr>SOURCE 1 </vt:lpstr>
      <vt:lpstr>PowerPoint 演示文稿</vt:lpstr>
      <vt:lpstr>SOURCE 3 </vt:lpstr>
      <vt:lpstr>1st Problématique</vt:lpstr>
      <vt:lpstr>2nd Problématique</vt:lpstr>
      <vt:lpstr> Data pre-processing &amp; Statistique Descriptif</vt:lpstr>
      <vt:lpstr>Data pre-processing</vt:lpstr>
      <vt:lpstr>Statistique Descriptif </vt:lpstr>
      <vt:lpstr>Statistique Descriptif – Taux Accident</vt:lpstr>
      <vt:lpstr>Statistique Descriptif - Taux Accident</vt:lpstr>
      <vt:lpstr>Statistique Descriptif – Gravité Moyenne</vt:lpstr>
      <vt:lpstr>Feature engineering &amp; Modélisation </vt:lpstr>
      <vt:lpstr>PowerPoint 演示文稿</vt:lpstr>
      <vt:lpstr>Feature engineering : 5 recipes</vt:lpstr>
      <vt:lpstr>Modélisation</vt:lpstr>
      <vt:lpstr>PowerPoint 演示文稿</vt:lpstr>
      <vt:lpstr>  </vt:lpstr>
      <vt:lpstr>PowerPoint 演示文稿</vt:lpstr>
      <vt:lpstr>PowerPoint 演示文稿</vt:lpstr>
      <vt:lpstr>PowerPoint 演示文稿</vt:lpstr>
      <vt:lpstr>Interpretable Machine Learning </vt:lpstr>
      <vt:lpstr>Variables “contributeurs” de la prédiction </vt:lpstr>
      <vt:lpstr>Data Visualisation</vt:lpstr>
      <vt:lpstr>Discussion et pespectives</vt:lpstr>
      <vt:lpstr>Discussion (A compléter)</vt:lpstr>
      <vt:lpstr>Proposition (A regarder et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170</cp:revision>
  <dcterms:modified xsi:type="dcterms:W3CDTF">2021-06-19T19:08:32Z</dcterms:modified>
</cp:coreProperties>
</file>